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6" r:id="rId4"/>
    <p:sldId id="267" r:id="rId5"/>
    <p:sldId id="268" r:id="rId6"/>
    <p:sldId id="269" r:id="rId7"/>
    <p:sldId id="270" r:id="rId8"/>
    <p:sldId id="272" r:id="rId9"/>
    <p:sldId id="273" r:id="rId10"/>
    <p:sldId id="274" r:id="rId11"/>
    <p:sldId id="275" r:id="rId12"/>
    <p:sldId id="277" r:id="rId13"/>
    <p:sldId id="278" r:id="rId14"/>
  </p:sldIdLst>
  <p:sldSz cx="13716000" cy="10287000"/>
  <p:notesSz cx="6858000" cy="9144000"/>
  <p:embeddedFontLst>
    <p:embeddedFont>
      <p:font typeface="Calibri" panose="020F0502020204030204" pitchFamily="34" charset="0"/>
      <p:regular r:id="rId15"/>
      <p:bold r:id="rId16"/>
      <p:italic r:id="rId17"/>
      <p:boldItalic r:id="rId18"/>
    </p:embeddedFont>
    <p:embeddedFont>
      <p:font typeface="隶书" panose="02010509060101010101" pitchFamily="49" charset="-122"/>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2849"/>
    <a:srgbClr val="FFF5ED"/>
    <a:srgbClr val="C55558"/>
    <a:srgbClr val="500302"/>
    <a:srgbClr val="E3A2A0"/>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3" d="100"/>
          <a:sy n="63" d="100"/>
        </p:scale>
        <p:origin x="884" y="64"/>
      </p:cViewPr>
      <p:guideLst>
        <p:guide orient="horz" pos="216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png>
</file>

<file path=ppt/media/image15.png>
</file>

<file path=ppt/media/image16.jpeg>
</file>

<file path=ppt/media/image17.jpeg>
</file>

<file path=ppt/media/image18.jpeg>
</file>

<file path=ppt/media/image19.gif>
</file>

<file path=ppt/media/image2.png>
</file>

<file path=ppt/media/image20.jpeg>
</file>

<file path=ppt/media/image21.jpeg>
</file>

<file path=ppt/media/image22.pn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130425"/>
            <a:ext cx="5829300" cy="1470025"/>
          </a:xfrm>
        </p:spPr>
        <p:txBody>
          <a:bodyPr/>
          <a:lstStyle/>
          <a:p>
            <a:r>
              <a:rPr lang="en-US"/>
              <a:t>Click to edit Master title style</a:t>
            </a:r>
          </a:p>
        </p:txBody>
      </p:sp>
      <p:sp>
        <p:nvSpPr>
          <p:cNvPr id="3" name="Subtitle 2"/>
          <p:cNvSpPr>
            <a:spLocks noGrp="1"/>
          </p:cNvSpPr>
          <p:nvPr>
            <p:ph type="subTitle" idx="1"/>
          </p:nvPr>
        </p:nvSpPr>
        <p:spPr>
          <a:xfrm>
            <a:off x="1028700" y="3886200"/>
            <a:ext cx="48006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274641"/>
            <a:ext cx="15430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274641"/>
            <a:ext cx="45148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4406903"/>
            <a:ext cx="5829300" cy="1362075"/>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541735" y="2906714"/>
            <a:ext cx="5829300" cy="1500187"/>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1600203"/>
            <a:ext cx="302895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1600203"/>
            <a:ext cx="302895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1" y="1535113"/>
            <a:ext cx="3030141"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342901" y="2174875"/>
            <a:ext cx="3030141"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70" y="1535113"/>
            <a:ext cx="3031331"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83770" y="2174875"/>
            <a:ext cx="3031331"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1" y="273050"/>
            <a:ext cx="2256235" cy="1162050"/>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2681288" y="273053"/>
            <a:ext cx="3833813"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1" y="1435103"/>
            <a:ext cx="2256235"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4800600"/>
            <a:ext cx="4114800" cy="566738"/>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344216" y="612775"/>
            <a:ext cx="41148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344216" y="5367338"/>
            <a:ext cx="41148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74638"/>
            <a:ext cx="61722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1600203"/>
            <a:ext cx="61722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6356353"/>
            <a:ext cx="1600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D8BD707-D9CF-40AE-B4C6-C98DA3205C09}" type="datetimeFigureOut">
              <a:rPr lang="en-US" smtClean="0"/>
              <a:pPr/>
              <a:t>12/18/2020</a:t>
            </a:fld>
            <a:endParaRPr lang="en-US"/>
          </a:p>
        </p:txBody>
      </p:sp>
      <p:sp>
        <p:nvSpPr>
          <p:cNvPr id="5" name="Footer Placeholder 4"/>
          <p:cNvSpPr>
            <a:spLocks noGrp="1"/>
          </p:cNvSpPr>
          <p:nvPr>
            <p:ph type="ftr" sz="quarter" idx="3"/>
          </p:nvPr>
        </p:nvSpPr>
        <p:spPr>
          <a:xfrm>
            <a:off x="2343150" y="6356353"/>
            <a:ext cx="21717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6356353"/>
            <a:ext cx="1600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6858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5ED"/>
        </a:solidFill>
        <a:effectLst/>
      </p:bgPr>
    </p:bg>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D3055AA2-9BFD-4009-8C3D-326A885E15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5430" y="2342247"/>
            <a:ext cx="6663506" cy="4005419"/>
          </a:xfrm>
          <a:prstGeom prst="rect">
            <a:avLst/>
          </a:prstGeom>
        </p:spPr>
      </p:pic>
      <p:pic>
        <p:nvPicPr>
          <p:cNvPr id="7" name="Picture 7"/>
          <p:cNvPicPr>
            <a:picLocks noChangeAspect="1"/>
          </p:cNvPicPr>
          <p:nvPr/>
        </p:nvPicPr>
        <p:blipFill>
          <a:blip r:embed="rId3"/>
          <a:srcRect b="12201"/>
          <a:stretch>
            <a:fillRect/>
          </a:stretch>
        </p:blipFill>
        <p:spPr>
          <a:xfrm>
            <a:off x="1966639" y="7739635"/>
            <a:ext cx="5354147" cy="2585465"/>
          </a:xfrm>
          <a:prstGeom prst="rect">
            <a:avLst/>
          </a:prstGeom>
        </p:spPr>
      </p:pic>
      <p:pic>
        <p:nvPicPr>
          <p:cNvPr id="8" name="Picture 8"/>
          <p:cNvPicPr>
            <a:picLocks noChangeAspect="1"/>
          </p:cNvPicPr>
          <p:nvPr/>
        </p:nvPicPr>
        <p:blipFill>
          <a:blip r:embed="rId4"/>
          <a:srcRect/>
          <a:stretch>
            <a:fillRect/>
          </a:stretch>
        </p:blipFill>
        <p:spPr>
          <a:xfrm>
            <a:off x="0" y="3322242"/>
            <a:ext cx="3186301" cy="7002858"/>
          </a:xfrm>
          <a:prstGeom prst="rect">
            <a:avLst/>
          </a:prstGeom>
        </p:spPr>
      </p:pic>
      <p:pic>
        <p:nvPicPr>
          <p:cNvPr id="9" name="Picture 9"/>
          <p:cNvPicPr>
            <a:picLocks noChangeAspect="1"/>
          </p:cNvPicPr>
          <p:nvPr/>
        </p:nvPicPr>
        <p:blipFill>
          <a:blip r:embed="rId5">
            <a:alphaModFix amt="67000"/>
          </a:blip>
          <a:srcRect b="47717"/>
          <a:stretch>
            <a:fillRect/>
          </a:stretch>
        </p:blipFill>
        <p:spPr>
          <a:xfrm>
            <a:off x="7780167" y="7658100"/>
            <a:ext cx="6278733" cy="2708217"/>
          </a:xfrm>
          <a:prstGeom prst="rect">
            <a:avLst/>
          </a:prstGeom>
        </p:spPr>
      </p:pic>
    </p:spTree>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2994857-5A20-4287-81DE-1C4E1B74FC45}"/>
              </a:ext>
            </a:extLst>
          </p:cNvPr>
          <p:cNvSpPr txBox="1"/>
          <p:nvPr/>
        </p:nvSpPr>
        <p:spPr>
          <a:xfrm>
            <a:off x="538123" y="952500"/>
            <a:ext cx="3467616" cy="584775"/>
          </a:xfrm>
          <a:prstGeom prst="rect">
            <a:avLst/>
          </a:prstGeom>
          <a:noFill/>
        </p:spPr>
        <p:txBody>
          <a:bodyPr wrap="none" rtlCol="0">
            <a:spAutoFit/>
          </a:bodyPr>
          <a:lstStyle/>
          <a:p>
            <a:r>
              <a:rPr lang="zh-CN" altLang="en-US" sz="3200">
                <a:solidFill>
                  <a:srgbClr val="AB2849"/>
                </a:solidFill>
                <a:latin typeface="隶书" panose="02010509060101010101" pitchFamily="49" charset="-122"/>
                <a:ea typeface="隶书" panose="02010509060101010101" pitchFamily="49" charset="-122"/>
              </a:rPr>
              <a:t>三、改革开放精神</a:t>
            </a:r>
          </a:p>
        </p:txBody>
      </p:sp>
      <p:sp>
        <p:nvSpPr>
          <p:cNvPr id="10" name="文本框 9">
            <a:extLst>
              <a:ext uri="{FF2B5EF4-FFF2-40B4-BE49-F238E27FC236}">
                <a16:creationId xmlns:a16="http://schemas.microsoft.com/office/drawing/2014/main" id="{9E790909-CD10-4D53-A8AE-97EC5A742CEB}"/>
              </a:ext>
            </a:extLst>
          </p:cNvPr>
          <p:cNvSpPr txBox="1"/>
          <p:nvPr/>
        </p:nvSpPr>
        <p:spPr>
          <a:xfrm>
            <a:off x="838200" y="3009900"/>
            <a:ext cx="7010400" cy="4955203"/>
          </a:xfrm>
          <a:prstGeom prst="rect">
            <a:avLst/>
          </a:prstGeom>
          <a:noFill/>
        </p:spPr>
        <p:txBody>
          <a:bodyPr wrap="square" rtlCol="0">
            <a:spAutoFit/>
          </a:bodyPr>
          <a:lstStyle/>
          <a:p>
            <a:r>
              <a:rPr lang="en-US" altLang="zh-CN" sz="2800">
                <a:latin typeface="隶书" panose="02010509060101010101" pitchFamily="49" charset="-122"/>
                <a:ea typeface="隶书" panose="02010509060101010101" pitchFamily="49" charset="-122"/>
                <a:cs typeface="Times New Roman" panose="02020603050405020304" pitchFamily="18" charset="0"/>
              </a:rPr>
              <a:t>《</a:t>
            </a:r>
            <a:r>
              <a:rPr lang="zh-CN" altLang="en-US" sz="2800">
                <a:latin typeface="隶书" panose="02010509060101010101" pitchFamily="49" charset="-122"/>
                <a:ea typeface="隶书" panose="02010509060101010101" pitchFamily="49" charset="-122"/>
                <a:cs typeface="Times New Roman" panose="02020603050405020304" pitchFamily="18" charset="0"/>
              </a:rPr>
              <a:t>宪法</a:t>
            </a:r>
            <a:r>
              <a:rPr lang="en-US" altLang="zh-CN" sz="2800">
                <a:latin typeface="隶书" panose="02010509060101010101" pitchFamily="49" charset="-122"/>
                <a:ea typeface="隶书" panose="02010509060101010101" pitchFamily="49" charset="-122"/>
                <a:cs typeface="Times New Roman" panose="02020603050405020304" pitchFamily="18" charset="0"/>
              </a:rPr>
              <a:t>》</a:t>
            </a:r>
            <a:r>
              <a:rPr lang="zh-CN" altLang="en-US" sz="2800">
                <a:latin typeface="隶书" panose="02010509060101010101" pitchFamily="49" charset="-122"/>
                <a:ea typeface="隶书" panose="02010509060101010101" pitchFamily="49" charset="-122"/>
                <a:cs typeface="Times New Roman" panose="02020603050405020304" pitchFamily="18" charset="0"/>
              </a:rPr>
              <a:t>序言规定：</a:t>
            </a:r>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r>
              <a:rPr lang="zh-CN" altLang="en-US" sz="2800">
                <a:latin typeface="隶书" panose="02010509060101010101" pitchFamily="49" charset="-122"/>
                <a:ea typeface="隶书" panose="02010509060101010101" pitchFamily="49" charset="-122"/>
                <a:cs typeface="Times New Roman" panose="02020603050405020304" pitchFamily="18" charset="0"/>
              </a:rPr>
              <a:t>    </a:t>
            </a:r>
            <a:r>
              <a:rPr lang="zh-CN" altLang="en-US" sz="3600">
                <a:solidFill>
                  <a:srgbClr val="AB2849"/>
                </a:solidFill>
                <a:latin typeface="隶书" panose="02010509060101010101" pitchFamily="49" charset="-122"/>
                <a:ea typeface="隶书" panose="02010509060101010101" pitchFamily="49" charset="-122"/>
                <a:cs typeface="Times New Roman" panose="02020603050405020304" pitchFamily="18" charset="0"/>
              </a:rPr>
              <a:t>不断完善社会主义的各项制度。</a:t>
            </a:r>
            <a:endParaRPr lang="en-US" altLang="zh-CN" sz="3600">
              <a:solidFill>
                <a:srgbClr val="AB2849"/>
              </a:solidFill>
              <a:latin typeface="隶书" panose="02010509060101010101" pitchFamily="49" charset="-122"/>
              <a:ea typeface="隶书" panose="02010509060101010101" pitchFamily="49" charset="-122"/>
              <a:cs typeface="Times New Roman" panose="02020603050405020304" pitchFamily="18" charset="0"/>
            </a:endParaRPr>
          </a:p>
          <a:p>
            <a:endParaRPr lang="en-US" altLang="zh-CN" sz="2800">
              <a:latin typeface="隶书" panose="02010509060101010101" pitchFamily="49" charset="-122"/>
              <a:ea typeface="隶书" panose="02010509060101010101" pitchFamily="49" charset="-122"/>
            </a:endParaRPr>
          </a:p>
          <a:p>
            <a:r>
              <a:rPr lang="zh-CN" altLang="en-US" sz="2800">
                <a:latin typeface="隶书" panose="02010509060101010101" pitchFamily="49" charset="-122"/>
                <a:ea typeface="隶书" panose="02010509060101010101" pitchFamily="49" charset="-122"/>
              </a:rPr>
              <a:t>    第八届全国人大第一次会议修改宪法时，在这个规定的前面增加了“坚持改革开放”。   </a:t>
            </a:r>
            <a:endParaRPr lang="en-US" altLang="zh-CN" sz="2800">
              <a:latin typeface="隶书" panose="02010509060101010101" pitchFamily="49" charset="-122"/>
              <a:ea typeface="隶书" panose="02010509060101010101" pitchFamily="49" charset="-122"/>
            </a:endParaRPr>
          </a:p>
          <a:p>
            <a:r>
              <a:rPr lang="en-US" altLang="zh-CN" sz="2800">
                <a:latin typeface="隶书" panose="02010509060101010101" pitchFamily="49" charset="-122"/>
                <a:ea typeface="隶书" panose="02010509060101010101" pitchFamily="49" charset="-122"/>
              </a:rPr>
              <a:t>    1993</a:t>
            </a:r>
            <a:r>
              <a:rPr lang="zh-CN" altLang="en-US" sz="2800">
                <a:latin typeface="隶书" panose="02010509060101010101" pitchFamily="49" charset="-122"/>
                <a:ea typeface="隶书" panose="02010509060101010101" pitchFamily="49" charset="-122"/>
              </a:rPr>
              <a:t>年修改宪法以来，我国改革开放迈开大步，经济体制改革不断深化。全国人大及其常委会在加强立法，建立适应社会主义市场经济发展需要的法律体系方面，做了大量工作，取得了很大成绩。</a:t>
            </a:r>
            <a:endParaRPr lang="en-US" altLang="zh-CN" sz="2800">
              <a:latin typeface="隶书" panose="02010509060101010101" pitchFamily="49" charset="-122"/>
              <a:ea typeface="隶书" panose="02010509060101010101" pitchFamily="49" charset="-122"/>
            </a:endParaRPr>
          </a:p>
        </p:txBody>
      </p:sp>
      <p:pic>
        <p:nvPicPr>
          <p:cNvPr id="6146" name="Picture 2">
            <a:extLst>
              <a:ext uri="{FF2B5EF4-FFF2-40B4-BE49-F238E27FC236}">
                <a16:creationId xmlns:a16="http://schemas.microsoft.com/office/drawing/2014/main" id="{97F9BB65-EC01-4C54-9C26-1E239ADDA7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3108" y="3131826"/>
            <a:ext cx="4596259" cy="259788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747DDB4F-CFF5-46F8-A2C2-41F1198CDF2D}"/>
              </a:ext>
            </a:extLst>
          </p:cNvPr>
          <p:cNvPicPr>
            <a:picLocks noChangeAspect="1"/>
          </p:cNvPicPr>
          <p:nvPr/>
        </p:nvPicPr>
        <p:blipFill rotWithShape="1">
          <a:blip r:embed="rId3">
            <a:extLst>
              <a:ext uri="{28A0092B-C50C-407E-A947-70E740481C1C}">
                <a14:useLocalDpi xmlns:a14="http://schemas.microsoft.com/office/drawing/2010/main" val="0"/>
              </a:ext>
            </a:extLst>
          </a:blip>
          <a:srcRect r="59189"/>
          <a:stretch/>
        </p:blipFill>
        <p:spPr>
          <a:xfrm>
            <a:off x="8223108" y="5898931"/>
            <a:ext cx="1939753" cy="1819275"/>
          </a:xfrm>
          <a:prstGeom prst="rect">
            <a:avLst/>
          </a:prstGeom>
          <a:ln>
            <a:noFill/>
          </a:ln>
          <a:effectLst>
            <a:outerShdw blurRad="292100" dist="139700" dir="2700000" algn="tl" rotWithShape="0">
              <a:srgbClr val="333333">
                <a:alpha val="65000"/>
              </a:srgbClr>
            </a:outerShdw>
          </a:effectLst>
        </p:spPr>
      </p:pic>
      <p:pic>
        <p:nvPicPr>
          <p:cNvPr id="11" name="图片 10">
            <a:extLst>
              <a:ext uri="{FF2B5EF4-FFF2-40B4-BE49-F238E27FC236}">
                <a16:creationId xmlns:a16="http://schemas.microsoft.com/office/drawing/2014/main" id="{3045F529-0CF3-4612-A104-8102F7953DB1}"/>
              </a:ext>
            </a:extLst>
          </p:cNvPr>
          <p:cNvPicPr>
            <a:picLocks noChangeAspect="1"/>
          </p:cNvPicPr>
          <p:nvPr/>
        </p:nvPicPr>
        <p:blipFill rotWithShape="1">
          <a:blip r:embed="rId3">
            <a:extLst>
              <a:ext uri="{28A0092B-C50C-407E-A947-70E740481C1C}">
                <a14:useLocalDpi xmlns:a14="http://schemas.microsoft.com/office/drawing/2010/main" val="0"/>
              </a:ext>
            </a:extLst>
          </a:blip>
          <a:srcRect l="46721"/>
          <a:stretch/>
        </p:blipFill>
        <p:spPr>
          <a:xfrm>
            <a:off x="10287000" y="5905500"/>
            <a:ext cx="2532367" cy="18192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66808734"/>
      </p:ext>
    </p:extLst>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6146"/>
                                        </p:tgtEl>
                                        <p:attrNameLst>
                                          <p:attrName>style.visibility</p:attrName>
                                        </p:attrNameLst>
                                      </p:cBhvr>
                                      <p:to>
                                        <p:strVal val="visible"/>
                                      </p:to>
                                    </p:set>
                                    <p:animEffect transition="in" filter="fade">
                                      <p:cBhvr>
                                        <p:cTn id="10" dur="500"/>
                                        <p:tgtEl>
                                          <p:spTgt spid="6146"/>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2994857-5A20-4287-81DE-1C4E1B74FC45}"/>
              </a:ext>
            </a:extLst>
          </p:cNvPr>
          <p:cNvSpPr txBox="1"/>
          <p:nvPr/>
        </p:nvSpPr>
        <p:spPr>
          <a:xfrm>
            <a:off x="538123" y="952500"/>
            <a:ext cx="3467616" cy="584775"/>
          </a:xfrm>
          <a:prstGeom prst="rect">
            <a:avLst/>
          </a:prstGeom>
          <a:noFill/>
        </p:spPr>
        <p:txBody>
          <a:bodyPr wrap="none" rtlCol="0">
            <a:spAutoFit/>
          </a:bodyPr>
          <a:lstStyle/>
          <a:p>
            <a:r>
              <a:rPr lang="zh-CN" altLang="en-US" sz="3200">
                <a:solidFill>
                  <a:srgbClr val="AB2849"/>
                </a:solidFill>
                <a:latin typeface="隶书" panose="02010509060101010101" pitchFamily="49" charset="-122"/>
                <a:ea typeface="隶书" panose="02010509060101010101" pitchFamily="49" charset="-122"/>
              </a:rPr>
              <a:t>三、改革开放精神</a:t>
            </a:r>
          </a:p>
        </p:txBody>
      </p:sp>
      <p:sp>
        <p:nvSpPr>
          <p:cNvPr id="10" name="文本框 9">
            <a:extLst>
              <a:ext uri="{FF2B5EF4-FFF2-40B4-BE49-F238E27FC236}">
                <a16:creationId xmlns:a16="http://schemas.microsoft.com/office/drawing/2014/main" id="{9E790909-CD10-4D53-A8AE-97EC5A742CEB}"/>
              </a:ext>
            </a:extLst>
          </p:cNvPr>
          <p:cNvSpPr txBox="1"/>
          <p:nvPr/>
        </p:nvSpPr>
        <p:spPr>
          <a:xfrm>
            <a:off x="5791200" y="2701739"/>
            <a:ext cx="7010400" cy="5693866"/>
          </a:xfrm>
          <a:prstGeom prst="rect">
            <a:avLst/>
          </a:prstGeom>
          <a:noFill/>
        </p:spPr>
        <p:txBody>
          <a:bodyPr wrap="square" rtlCol="0">
            <a:spAutoFit/>
          </a:bodyPr>
          <a:lstStyle/>
          <a:p>
            <a:r>
              <a:rPr lang="en-US" altLang="zh-CN" sz="2800">
                <a:latin typeface="隶书" panose="02010509060101010101" pitchFamily="49" charset="-122"/>
                <a:ea typeface="隶书" panose="02010509060101010101" pitchFamily="49" charset="-122"/>
                <a:cs typeface="Times New Roman" panose="02020603050405020304" pitchFamily="18" charset="0"/>
              </a:rPr>
              <a:t>    1998</a:t>
            </a:r>
            <a:r>
              <a:rPr lang="zh-CN" altLang="en-US" sz="2800">
                <a:latin typeface="隶书" panose="02010509060101010101" pitchFamily="49" charset="-122"/>
                <a:ea typeface="隶书" panose="02010509060101010101" pitchFamily="49" charset="-122"/>
                <a:cs typeface="Times New Roman" panose="02020603050405020304" pitchFamily="18" charset="0"/>
              </a:rPr>
              <a:t>年，第九届全国人大第一次会议又通过了关于国务院机构改革方案的决定，实践了宪法关于“</a:t>
            </a:r>
            <a:r>
              <a:rPr lang="zh-CN" altLang="en-US" sz="2800">
                <a:solidFill>
                  <a:srgbClr val="AB2849"/>
                </a:solidFill>
                <a:latin typeface="隶书" panose="02010509060101010101" pitchFamily="49" charset="-122"/>
                <a:ea typeface="隶书" panose="02010509060101010101" pitchFamily="49" charset="-122"/>
                <a:cs typeface="Times New Roman" panose="02020603050405020304" pitchFamily="18" charset="0"/>
              </a:rPr>
              <a:t>国家机关实行精简</a:t>
            </a:r>
            <a:r>
              <a:rPr lang="zh-CN" altLang="en-US" sz="2800">
                <a:latin typeface="隶书" panose="02010509060101010101" pitchFamily="49" charset="-122"/>
                <a:ea typeface="隶书" panose="02010509060101010101" pitchFamily="49" charset="-122"/>
                <a:cs typeface="Times New Roman" panose="02020603050405020304" pitchFamily="18" charset="0"/>
              </a:rPr>
              <a:t>的原则”和“</a:t>
            </a:r>
            <a:r>
              <a:rPr lang="zh-CN" altLang="en-US" sz="2800">
                <a:solidFill>
                  <a:srgbClr val="AB2849"/>
                </a:solidFill>
                <a:latin typeface="隶书" panose="02010509060101010101" pitchFamily="49" charset="-122"/>
                <a:ea typeface="隶书" panose="02010509060101010101" pitchFamily="49" charset="-122"/>
                <a:cs typeface="Times New Roman" panose="02020603050405020304" pitchFamily="18" charset="0"/>
              </a:rPr>
              <a:t>不断提高工作质量和工作效率，反对官僚主义</a:t>
            </a:r>
            <a:r>
              <a:rPr lang="zh-CN" altLang="en-US" sz="2800">
                <a:latin typeface="隶书" panose="02010509060101010101" pitchFamily="49" charset="-122"/>
                <a:ea typeface="隶书" panose="02010509060101010101" pitchFamily="49" charset="-122"/>
                <a:cs typeface="Times New Roman" panose="02020603050405020304" pitchFamily="18" charset="0"/>
              </a:rPr>
              <a:t>”的规定，从而把我国的政治体制改革推向前进。</a:t>
            </a:r>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r>
              <a:rPr lang="zh-CN" altLang="en-US" sz="2800">
                <a:latin typeface="隶书" panose="02010509060101010101" pitchFamily="49" charset="-122"/>
                <a:ea typeface="隶书" panose="02010509060101010101" pitchFamily="49" charset="-122"/>
                <a:cs typeface="Times New Roman" panose="02020603050405020304" pitchFamily="18" charset="0"/>
              </a:rPr>
              <a:t>    习近平主席说</a:t>
            </a:r>
            <a:r>
              <a:rPr lang="en-US" altLang="zh-CN" sz="2800">
                <a:latin typeface="隶书" panose="02010509060101010101" pitchFamily="49" charset="-122"/>
                <a:ea typeface="隶书" panose="02010509060101010101" pitchFamily="49" charset="-122"/>
                <a:cs typeface="Times New Roman" panose="02020603050405020304" pitchFamily="18" charset="0"/>
              </a:rPr>
              <a:t>:</a:t>
            </a:r>
            <a:r>
              <a:rPr lang="zh-CN" altLang="en-US" sz="2800">
                <a:latin typeface="隶书" panose="02010509060101010101" pitchFamily="49" charset="-122"/>
                <a:ea typeface="隶书" panose="02010509060101010101" pitchFamily="49" charset="-122"/>
                <a:cs typeface="Times New Roman" panose="02020603050405020304" pitchFamily="18" charset="0"/>
              </a:rPr>
              <a:t>“</a:t>
            </a:r>
            <a:r>
              <a:rPr lang="zh-CN" altLang="en-US" sz="2800">
                <a:solidFill>
                  <a:srgbClr val="AB2849"/>
                </a:solidFill>
                <a:latin typeface="隶书" panose="02010509060101010101" pitchFamily="49" charset="-122"/>
                <a:ea typeface="隶书" panose="02010509060101010101" pitchFamily="49" charset="-122"/>
                <a:cs typeface="Times New Roman" panose="02020603050405020304" pitchFamily="18" charset="0"/>
              </a:rPr>
              <a:t>面临改革大潮，我们要做改革的弄潮儿，要有强烈的历史担当精神。</a:t>
            </a:r>
            <a:r>
              <a:rPr lang="zh-CN" altLang="en-US" sz="2800">
                <a:latin typeface="隶书" panose="02010509060101010101" pitchFamily="49" charset="-122"/>
                <a:ea typeface="隶书" panose="02010509060101010101" pitchFamily="49" charset="-122"/>
                <a:cs typeface="Times New Roman" panose="02020603050405020304" pitchFamily="18" charset="0"/>
              </a:rPr>
              <a:t>”</a:t>
            </a:r>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r>
              <a:rPr lang="en-US" altLang="zh-CN" sz="2800">
                <a:latin typeface="隶书" panose="02010509060101010101" pitchFamily="49" charset="-122"/>
                <a:ea typeface="隶书" panose="02010509060101010101" pitchFamily="49" charset="-122"/>
                <a:cs typeface="Times New Roman" panose="02020603050405020304" pitchFamily="18" charset="0"/>
              </a:rPr>
              <a:t>    《</a:t>
            </a:r>
            <a:r>
              <a:rPr lang="zh-CN" altLang="en-US" sz="2800">
                <a:latin typeface="隶书" panose="02010509060101010101" pitchFamily="49" charset="-122"/>
                <a:ea typeface="隶书" panose="02010509060101010101" pitchFamily="49" charset="-122"/>
                <a:cs typeface="Times New Roman" panose="02020603050405020304" pitchFamily="18" charset="0"/>
              </a:rPr>
              <a:t>宪法</a:t>
            </a:r>
            <a:r>
              <a:rPr lang="en-US" altLang="zh-CN" sz="2800">
                <a:latin typeface="隶书" panose="02010509060101010101" pitchFamily="49" charset="-122"/>
                <a:ea typeface="隶书" panose="02010509060101010101" pitchFamily="49" charset="-122"/>
                <a:cs typeface="Times New Roman" panose="02020603050405020304" pitchFamily="18" charset="0"/>
              </a:rPr>
              <a:t>》</a:t>
            </a:r>
            <a:r>
              <a:rPr lang="zh-CN" altLang="en-US" sz="2800">
                <a:latin typeface="隶书" panose="02010509060101010101" pitchFamily="49" charset="-122"/>
                <a:ea typeface="隶书" panose="02010509060101010101" pitchFamily="49" charset="-122"/>
                <a:cs typeface="Times New Roman" panose="02020603050405020304" pitchFamily="18" charset="0"/>
              </a:rPr>
              <a:t>为改革开放向前推进，国家稳步向前发展提供了最坚实的保障。</a:t>
            </a:r>
            <a:endParaRPr lang="en-US" altLang="zh-CN" sz="2800">
              <a:latin typeface="隶书" panose="02010509060101010101" pitchFamily="49" charset="-122"/>
              <a:ea typeface="隶书" panose="02010509060101010101" pitchFamily="49" charset="-122"/>
            </a:endParaRPr>
          </a:p>
        </p:txBody>
      </p:sp>
      <p:pic>
        <p:nvPicPr>
          <p:cNvPr id="7170" name="Picture 2">
            <a:extLst>
              <a:ext uri="{FF2B5EF4-FFF2-40B4-BE49-F238E27FC236}">
                <a16:creationId xmlns:a16="http://schemas.microsoft.com/office/drawing/2014/main" id="{6AC09040-2143-4DBA-8EDD-D61DD01196C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79259"/>
          <a:stretch/>
        </p:blipFill>
        <p:spPr bwMode="auto">
          <a:xfrm>
            <a:off x="1410216" y="2120324"/>
            <a:ext cx="3581400" cy="685669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1703987"/>
      </p:ext>
    </p:extLst>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6" presetClass="entr" presetSubtype="21" fill="hold" nodeType="withEffect">
                                  <p:stCondLst>
                                    <p:cond delay="0"/>
                                  </p:stCondLst>
                                  <p:childTnLst>
                                    <p:set>
                                      <p:cBhvr>
                                        <p:cTn id="9" dur="1" fill="hold">
                                          <p:stCondLst>
                                            <p:cond delay="0"/>
                                          </p:stCondLst>
                                        </p:cTn>
                                        <p:tgtEl>
                                          <p:spTgt spid="7170"/>
                                        </p:tgtEl>
                                        <p:attrNameLst>
                                          <p:attrName>style.visibility</p:attrName>
                                        </p:attrNameLst>
                                      </p:cBhvr>
                                      <p:to>
                                        <p:strVal val="visible"/>
                                      </p:to>
                                    </p:set>
                                    <p:animEffect transition="in" filter="barn(inVertical)">
                                      <p:cBhvr>
                                        <p:cTn id="10" dur="500"/>
                                        <p:tgtEl>
                                          <p:spTgt spid="7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2994857-5A20-4287-81DE-1C4E1B74FC45}"/>
              </a:ext>
            </a:extLst>
          </p:cNvPr>
          <p:cNvSpPr txBox="1"/>
          <p:nvPr/>
        </p:nvSpPr>
        <p:spPr>
          <a:xfrm>
            <a:off x="538123" y="952500"/>
            <a:ext cx="3467616" cy="584775"/>
          </a:xfrm>
          <a:prstGeom prst="rect">
            <a:avLst/>
          </a:prstGeom>
          <a:noFill/>
        </p:spPr>
        <p:txBody>
          <a:bodyPr wrap="none" rtlCol="0">
            <a:spAutoFit/>
          </a:bodyPr>
          <a:lstStyle/>
          <a:p>
            <a:r>
              <a:rPr lang="zh-CN" altLang="en-US" sz="3200">
                <a:solidFill>
                  <a:srgbClr val="AB2849"/>
                </a:solidFill>
                <a:latin typeface="隶书" panose="02010509060101010101" pitchFamily="49" charset="-122"/>
                <a:ea typeface="隶书" panose="02010509060101010101" pitchFamily="49" charset="-122"/>
              </a:rPr>
              <a:t>四、实事求是精神</a:t>
            </a:r>
          </a:p>
        </p:txBody>
      </p:sp>
      <p:sp>
        <p:nvSpPr>
          <p:cNvPr id="10" name="文本框 9">
            <a:extLst>
              <a:ext uri="{FF2B5EF4-FFF2-40B4-BE49-F238E27FC236}">
                <a16:creationId xmlns:a16="http://schemas.microsoft.com/office/drawing/2014/main" id="{9E790909-CD10-4D53-A8AE-97EC5A742CEB}"/>
              </a:ext>
            </a:extLst>
          </p:cNvPr>
          <p:cNvSpPr txBox="1"/>
          <p:nvPr/>
        </p:nvSpPr>
        <p:spPr>
          <a:xfrm>
            <a:off x="1752600" y="5829300"/>
            <a:ext cx="11103381" cy="2246769"/>
          </a:xfrm>
          <a:prstGeom prst="rect">
            <a:avLst/>
          </a:prstGeom>
          <a:noFill/>
        </p:spPr>
        <p:txBody>
          <a:bodyPr wrap="square" rtlCol="0">
            <a:spAutoFit/>
          </a:bodyPr>
          <a:lstStyle/>
          <a:p>
            <a:r>
              <a:rPr lang="zh-CN" altLang="en-US" sz="2800">
                <a:latin typeface="隶书" panose="02010509060101010101" pitchFamily="49" charset="-122"/>
                <a:ea typeface="隶书" panose="02010509060101010101" pitchFamily="49" charset="-122"/>
                <a:cs typeface="Times New Roman" panose="02020603050405020304" pitchFamily="18" charset="0"/>
              </a:rPr>
              <a:t>    今天，我们坚持实事求是，就要坚持为了人民利益</a:t>
            </a:r>
            <a:r>
              <a:rPr lang="zh-CN" altLang="en-US" sz="2800">
                <a:solidFill>
                  <a:srgbClr val="AB2849"/>
                </a:solidFill>
                <a:latin typeface="隶书" panose="02010509060101010101" pitchFamily="49" charset="-122"/>
                <a:ea typeface="隶书" panose="02010509060101010101" pitchFamily="49" charset="-122"/>
                <a:cs typeface="Times New Roman" panose="02020603050405020304" pitchFamily="18" charset="0"/>
              </a:rPr>
              <a:t>坚持真理、修正错误</a:t>
            </a:r>
            <a:r>
              <a:rPr lang="zh-CN" altLang="en-US" sz="2800">
                <a:latin typeface="隶书" panose="02010509060101010101" pitchFamily="49" charset="-122"/>
                <a:ea typeface="隶书" panose="02010509060101010101" pitchFamily="49" charset="-122"/>
                <a:cs typeface="Times New Roman" panose="02020603050405020304" pitchFamily="18" charset="0"/>
              </a:rPr>
              <a:t>。</a:t>
            </a:r>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r>
              <a:rPr lang="en-US" altLang="zh-CN" sz="2800">
                <a:solidFill>
                  <a:srgbClr val="AB2849"/>
                </a:solidFill>
                <a:latin typeface="隶书" panose="02010509060101010101" pitchFamily="49" charset="-122"/>
                <a:ea typeface="隶书" panose="02010509060101010101" pitchFamily="49" charset="-122"/>
                <a:cs typeface="Times New Roman" panose="02020603050405020304" pitchFamily="18" charset="0"/>
              </a:rPr>
              <a:t>    </a:t>
            </a:r>
          </a:p>
          <a:p>
            <a:r>
              <a:rPr lang="en-US" altLang="zh-CN" sz="2800">
                <a:solidFill>
                  <a:srgbClr val="AB2849"/>
                </a:solidFill>
                <a:latin typeface="隶书" panose="02010509060101010101" pitchFamily="49" charset="-122"/>
                <a:ea typeface="隶书" panose="02010509060101010101" pitchFamily="49" charset="-122"/>
                <a:cs typeface="Times New Roman" panose="02020603050405020304" pitchFamily="18" charset="0"/>
              </a:rPr>
              <a:t>    </a:t>
            </a:r>
            <a:r>
              <a:rPr lang="zh-CN" altLang="en-US" sz="2800">
                <a:solidFill>
                  <a:srgbClr val="AB2849"/>
                </a:solidFill>
                <a:latin typeface="隶书" panose="02010509060101010101" pitchFamily="49" charset="-122"/>
                <a:ea typeface="隶书" panose="02010509060101010101" pitchFamily="49" charset="-122"/>
                <a:cs typeface="Times New Roman" panose="02020603050405020304" pitchFamily="18" charset="0"/>
              </a:rPr>
              <a:t>我国的现行宪法中“实事求是，一切从实际出发，从中国的国情出发”的精神与中国人一以贯之的“求是”精神高度契合</a:t>
            </a:r>
            <a:r>
              <a:rPr lang="zh-CN" altLang="en-US" sz="2800">
                <a:latin typeface="隶书" panose="02010509060101010101" pitchFamily="49" charset="-122"/>
                <a:ea typeface="隶书" panose="02010509060101010101" pitchFamily="49" charset="-122"/>
                <a:cs typeface="Times New Roman" panose="02020603050405020304" pitchFamily="18" charset="0"/>
              </a:rPr>
              <a:t>。</a:t>
            </a:r>
            <a:endParaRPr lang="en-US" altLang="zh-CN" sz="2800">
              <a:latin typeface="隶书" panose="02010509060101010101" pitchFamily="49" charset="-122"/>
              <a:ea typeface="隶书" panose="02010509060101010101" pitchFamily="49" charset="-122"/>
            </a:endParaRPr>
          </a:p>
        </p:txBody>
      </p:sp>
      <p:pic>
        <p:nvPicPr>
          <p:cNvPr id="9218" name="Picture 2">
            <a:extLst>
              <a:ext uri="{FF2B5EF4-FFF2-40B4-BE49-F238E27FC236}">
                <a16:creationId xmlns:a16="http://schemas.microsoft.com/office/drawing/2014/main" id="{8353CA20-C464-4AFE-8D26-95F8692764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2540926"/>
            <a:ext cx="3548790" cy="219137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DC5BADDC-3BE1-4BA2-8967-D09F5A7A4482}"/>
              </a:ext>
            </a:extLst>
          </p:cNvPr>
          <p:cNvSpPr txBox="1"/>
          <p:nvPr/>
        </p:nvSpPr>
        <p:spPr>
          <a:xfrm>
            <a:off x="4550181" y="1780044"/>
            <a:ext cx="8686800" cy="3539430"/>
          </a:xfrm>
          <a:prstGeom prst="rect">
            <a:avLst/>
          </a:prstGeom>
          <a:noFill/>
        </p:spPr>
        <p:txBody>
          <a:bodyPr wrap="square" rtlCol="0">
            <a:spAutoFit/>
          </a:bodyPr>
          <a:lstStyle/>
          <a:p>
            <a:r>
              <a:rPr lang="zh-CN" altLang="en-US" sz="2800">
                <a:latin typeface="隶书" panose="02010509060101010101" pitchFamily="49" charset="-122"/>
                <a:ea typeface="隶书" panose="02010509060101010101" pitchFamily="49" charset="-122"/>
              </a:rPr>
              <a:t>    毛泽东历来反对不诚实和弄虚作假的做法，重视求真求实、理论联系实际。</a:t>
            </a:r>
            <a:endParaRPr lang="en-US" altLang="zh-CN" sz="2800">
              <a:latin typeface="隶书" panose="02010509060101010101" pitchFamily="49" charset="-122"/>
              <a:ea typeface="隶书" panose="02010509060101010101" pitchFamily="49" charset="-122"/>
            </a:endParaRPr>
          </a:p>
          <a:p>
            <a:r>
              <a:rPr lang="en-US" altLang="zh-CN" sz="2800">
                <a:latin typeface="隶书" panose="02010509060101010101" pitchFamily="49" charset="-122"/>
                <a:ea typeface="隶书" panose="02010509060101010101" pitchFamily="49" charset="-122"/>
              </a:rPr>
              <a:t>    </a:t>
            </a:r>
            <a:r>
              <a:rPr lang="zh-CN" altLang="en-US" sz="2800">
                <a:latin typeface="隶书" panose="02010509060101010101" pitchFamily="49" charset="-122"/>
                <a:ea typeface="隶书" panose="02010509060101010101" pitchFamily="49" charset="-122"/>
              </a:rPr>
              <a:t>在党的七大上，毛泽东讲话中几次讲到讲真话、做实事的问题，实际上就是实事求是的问题。他说：“就是要讲真话，不偷，不装，不吹。偷就是偷东西，装就是装样子，‘猪鼻子里插葱</a:t>
            </a:r>
            <a:r>
              <a:rPr lang="en-US" altLang="zh-CN" sz="2800">
                <a:latin typeface="隶书" panose="02010509060101010101" pitchFamily="49" charset="-122"/>
                <a:ea typeface="隶书" panose="02010509060101010101" pitchFamily="49" charset="-122"/>
              </a:rPr>
              <a:t>—</a:t>
            </a:r>
            <a:r>
              <a:rPr lang="zh-CN" altLang="en-US" sz="2800">
                <a:latin typeface="隶书" panose="02010509060101010101" pitchFamily="49" charset="-122"/>
                <a:ea typeface="隶书" panose="02010509060101010101" pitchFamily="49" charset="-122"/>
              </a:rPr>
              <a:t>装象’，吹就是吹牛皮。”毛泽东认为，讲真话“这个问题解决了，我们党的作风就可以更切实了。我们一定要老老实实”。</a:t>
            </a:r>
          </a:p>
        </p:txBody>
      </p:sp>
    </p:spTree>
    <p:extLst>
      <p:ext uri="{BB962C8B-B14F-4D97-AF65-F5344CB8AC3E}">
        <p14:creationId xmlns:p14="http://schemas.microsoft.com/office/powerpoint/2010/main" val="193545174"/>
      </p:ext>
    </p:extLst>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218"/>
                                        </p:tgtEl>
                                        <p:attrNameLst>
                                          <p:attrName>style.visibility</p:attrName>
                                        </p:attrNameLst>
                                      </p:cBhvr>
                                      <p:to>
                                        <p:strVal val="visible"/>
                                      </p:to>
                                    </p:set>
                                    <p:animEffect transition="in" filter="fade">
                                      <p:cBhvr>
                                        <p:cTn id="7" dur="500"/>
                                        <p:tgtEl>
                                          <p:spTgt spid="9218"/>
                                        </p:tgtEl>
                                      </p:cBhvr>
                                    </p:animEffect>
                                  </p:childTnLst>
                                </p:cTn>
                              </p:par>
                              <p:par>
                                <p:cTn id="8" presetID="10" presetClass="entr" presetSubtype="0" fill="hold" grpId="0" nodeType="withEffect">
                                  <p:stCondLst>
                                    <p:cond delay="0"/>
                                  </p:stCondLst>
                                  <p:iterate type="wd">
                                    <p:tmPct val="1000"/>
                                  </p:iterate>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5ED"/>
        </a:solidFill>
        <a:effectLst/>
      </p:bgPr>
    </p:bg>
    <p:spTree>
      <p:nvGrpSpPr>
        <p:cNvPr id="1" name=""/>
        <p:cNvGrpSpPr/>
        <p:nvPr/>
      </p:nvGrpSpPr>
      <p:grpSpPr>
        <a:xfrm>
          <a:off x="0" y="0"/>
          <a:ext cx="0" cy="0"/>
          <a:chOff x="0" y="0"/>
          <a:chExt cx="0" cy="0"/>
        </a:xfrm>
      </p:grpSpPr>
      <p:pic>
        <p:nvPicPr>
          <p:cNvPr id="7" name="Picture 7"/>
          <p:cNvPicPr>
            <a:picLocks noChangeAspect="1"/>
          </p:cNvPicPr>
          <p:nvPr/>
        </p:nvPicPr>
        <p:blipFill>
          <a:blip r:embed="rId2"/>
          <a:srcRect b="12201"/>
          <a:stretch>
            <a:fillRect/>
          </a:stretch>
        </p:blipFill>
        <p:spPr>
          <a:xfrm>
            <a:off x="1966639" y="7739635"/>
            <a:ext cx="5354147" cy="2585465"/>
          </a:xfrm>
          <a:prstGeom prst="rect">
            <a:avLst/>
          </a:prstGeom>
        </p:spPr>
      </p:pic>
      <p:pic>
        <p:nvPicPr>
          <p:cNvPr id="8" name="Picture 8"/>
          <p:cNvPicPr>
            <a:picLocks noChangeAspect="1"/>
          </p:cNvPicPr>
          <p:nvPr/>
        </p:nvPicPr>
        <p:blipFill>
          <a:blip r:embed="rId3"/>
          <a:srcRect/>
          <a:stretch>
            <a:fillRect/>
          </a:stretch>
        </p:blipFill>
        <p:spPr>
          <a:xfrm>
            <a:off x="0" y="3322242"/>
            <a:ext cx="3186301" cy="7002858"/>
          </a:xfrm>
          <a:prstGeom prst="rect">
            <a:avLst/>
          </a:prstGeom>
        </p:spPr>
      </p:pic>
      <p:pic>
        <p:nvPicPr>
          <p:cNvPr id="9" name="Picture 9"/>
          <p:cNvPicPr>
            <a:picLocks noChangeAspect="1"/>
          </p:cNvPicPr>
          <p:nvPr/>
        </p:nvPicPr>
        <p:blipFill>
          <a:blip r:embed="rId4">
            <a:alphaModFix amt="67000"/>
          </a:blip>
          <a:srcRect b="47717"/>
          <a:stretch>
            <a:fillRect/>
          </a:stretch>
        </p:blipFill>
        <p:spPr>
          <a:xfrm>
            <a:off x="7780167" y="7658100"/>
            <a:ext cx="6278733" cy="2708217"/>
          </a:xfrm>
          <a:prstGeom prst="rect">
            <a:avLst/>
          </a:prstGeom>
        </p:spPr>
      </p:pic>
      <p:pic>
        <p:nvPicPr>
          <p:cNvPr id="13" name="图片 12">
            <a:extLst>
              <a:ext uri="{FF2B5EF4-FFF2-40B4-BE49-F238E27FC236}">
                <a16:creationId xmlns:a16="http://schemas.microsoft.com/office/drawing/2014/main" id="{3ABEC6E2-59C4-4BFC-B2D2-65E3222D2A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19600" y="2247900"/>
            <a:ext cx="7937680" cy="5163760"/>
          </a:xfrm>
          <a:prstGeom prst="rect">
            <a:avLst/>
          </a:prstGeom>
        </p:spPr>
      </p:pic>
    </p:spTree>
    <p:extLst>
      <p:ext uri="{BB962C8B-B14F-4D97-AF65-F5344CB8AC3E}">
        <p14:creationId xmlns:p14="http://schemas.microsoft.com/office/powerpoint/2010/main" val="2245014587"/>
      </p:ext>
    </p:extLst>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a:extLst>
              <a:ext uri="{FF2B5EF4-FFF2-40B4-BE49-F238E27FC236}">
                <a16:creationId xmlns:a16="http://schemas.microsoft.com/office/drawing/2014/main" id="{3A37AAE8-44A4-4E5A-B088-4B7D184F19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2768" y="1790700"/>
            <a:ext cx="11357832" cy="7407282"/>
          </a:xfrm>
          <a:prstGeom prst="rect">
            <a:avLst/>
          </a:prstGeom>
        </p:spPr>
      </p:pic>
    </p:spTree>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3DE7870-BDCD-4223-95EF-C869F92289FC}"/>
              </a:ext>
            </a:extLst>
          </p:cNvPr>
          <p:cNvSpPr txBox="1"/>
          <p:nvPr/>
        </p:nvSpPr>
        <p:spPr>
          <a:xfrm>
            <a:off x="1600199" y="3673614"/>
            <a:ext cx="8648521" cy="707886"/>
          </a:xfrm>
          <a:prstGeom prst="rect">
            <a:avLst/>
          </a:prstGeom>
          <a:noFill/>
        </p:spPr>
        <p:txBody>
          <a:bodyPr wrap="none" rtlCol="0">
            <a:spAutoFit/>
          </a:bodyPr>
          <a:lstStyle/>
          <a:p>
            <a:r>
              <a:rPr lang="zh-CN" altLang="en-US" sz="4000">
                <a:latin typeface="隶书" panose="02010509060101010101" pitchFamily="49" charset="-122"/>
                <a:ea typeface="隶书" panose="02010509060101010101" pitchFamily="49" charset="-122"/>
              </a:rPr>
              <a:t>孟子曰</a:t>
            </a:r>
            <a:r>
              <a:rPr lang="en-US" altLang="zh-CN" sz="4000">
                <a:latin typeface="隶书" panose="02010509060101010101" pitchFamily="49" charset="-122"/>
                <a:ea typeface="隶书" panose="02010509060101010101" pitchFamily="49" charset="-122"/>
              </a:rPr>
              <a:t>:</a:t>
            </a:r>
            <a:r>
              <a:rPr lang="zh-CN" altLang="en-US" sz="4000">
                <a:latin typeface="隶书" panose="02010509060101010101" pitchFamily="49" charset="-122"/>
                <a:ea typeface="隶书" panose="02010509060101010101" pitchFamily="49" charset="-122"/>
              </a:rPr>
              <a:t>“</a:t>
            </a:r>
            <a:r>
              <a:rPr lang="zh-CN" altLang="en-US" sz="4000">
                <a:solidFill>
                  <a:srgbClr val="AB2849"/>
                </a:solidFill>
                <a:latin typeface="隶书" panose="02010509060101010101" pitchFamily="49" charset="-122"/>
                <a:ea typeface="隶书" panose="02010509060101010101" pitchFamily="49" charset="-122"/>
              </a:rPr>
              <a:t>不以规矩，不能成方圆。</a:t>
            </a:r>
            <a:r>
              <a:rPr lang="zh-CN" altLang="en-US" sz="4000">
                <a:latin typeface="隶书" panose="02010509060101010101" pitchFamily="49" charset="-122"/>
                <a:ea typeface="隶书" panose="02010509060101010101" pitchFamily="49" charset="-122"/>
              </a:rPr>
              <a:t>”</a:t>
            </a:r>
          </a:p>
        </p:txBody>
      </p:sp>
      <p:sp>
        <p:nvSpPr>
          <p:cNvPr id="6" name="文本框 5">
            <a:extLst>
              <a:ext uri="{FF2B5EF4-FFF2-40B4-BE49-F238E27FC236}">
                <a16:creationId xmlns:a16="http://schemas.microsoft.com/office/drawing/2014/main" id="{7A11B394-8F00-471A-B15D-6DDDA04B0110}"/>
              </a:ext>
            </a:extLst>
          </p:cNvPr>
          <p:cNvSpPr txBox="1"/>
          <p:nvPr/>
        </p:nvSpPr>
        <p:spPr>
          <a:xfrm>
            <a:off x="1600199" y="5731014"/>
            <a:ext cx="11726287" cy="707886"/>
          </a:xfrm>
          <a:prstGeom prst="rect">
            <a:avLst/>
          </a:prstGeom>
          <a:noFill/>
        </p:spPr>
        <p:txBody>
          <a:bodyPr wrap="none" rtlCol="0">
            <a:spAutoFit/>
          </a:bodyPr>
          <a:lstStyle/>
          <a:p>
            <a:r>
              <a:rPr lang="en-US" altLang="zh-CN" sz="4000">
                <a:latin typeface="隶书" panose="02010509060101010101" pitchFamily="49" charset="-122"/>
                <a:ea typeface="隶书" panose="02010509060101010101" pitchFamily="49" charset="-122"/>
              </a:rPr>
              <a:t>《</a:t>
            </a:r>
            <a:r>
              <a:rPr lang="zh-CN" altLang="en-US" sz="4000">
                <a:latin typeface="隶书" panose="02010509060101010101" pitchFamily="49" charset="-122"/>
                <a:ea typeface="隶书" panose="02010509060101010101" pitchFamily="49" charset="-122"/>
              </a:rPr>
              <a:t>人民日报</a:t>
            </a:r>
            <a:r>
              <a:rPr lang="en-US" altLang="zh-CN" sz="4000">
                <a:latin typeface="隶书" panose="02010509060101010101" pitchFamily="49" charset="-122"/>
                <a:ea typeface="隶书" panose="02010509060101010101" pitchFamily="49" charset="-122"/>
              </a:rPr>
              <a:t>》</a:t>
            </a:r>
            <a:r>
              <a:rPr lang="zh-CN" altLang="en-US" sz="4000">
                <a:latin typeface="隶书" panose="02010509060101010101" pitchFamily="49" charset="-122"/>
                <a:ea typeface="隶书" panose="02010509060101010101" pitchFamily="49" charset="-122"/>
              </a:rPr>
              <a:t>评论</a:t>
            </a:r>
            <a:r>
              <a:rPr lang="en-US" altLang="zh-CN" sz="4000">
                <a:latin typeface="隶书" panose="02010509060101010101" pitchFamily="49" charset="-122"/>
                <a:ea typeface="隶书" panose="02010509060101010101" pitchFamily="49" charset="-122"/>
              </a:rPr>
              <a:t>:</a:t>
            </a:r>
            <a:r>
              <a:rPr lang="zh-CN" altLang="en-US" sz="4000">
                <a:latin typeface="隶书" panose="02010509060101010101" pitchFamily="49" charset="-122"/>
                <a:ea typeface="隶书" panose="02010509060101010101" pitchFamily="49" charset="-122"/>
              </a:rPr>
              <a:t>“</a:t>
            </a:r>
            <a:r>
              <a:rPr lang="zh-CN" altLang="en-US" sz="4000">
                <a:solidFill>
                  <a:srgbClr val="AB2849"/>
                </a:solidFill>
                <a:latin typeface="隶书" panose="02010509060101010101" pitchFamily="49" charset="-122"/>
                <a:ea typeface="隶书" panose="02010509060101010101" pitchFamily="49" charset="-122"/>
              </a:rPr>
              <a:t>国无法不治，民无法不立。</a:t>
            </a:r>
            <a:r>
              <a:rPr lang="zh-CN" altLang="en-US" sz="4000">
                <a:latin typeface="隶书" panose="02010509060101010101" pitchFamily="49" charset="-122"/>
                <a:ea typeface="隶书" panose="02010509060101010101" pitchFamily="49" charset="-122"/>
              </a:rPr>
              <a:t>”</a:t>
            </a:r>
          </a:p>
        </p:txBody>
      </p:sp>
    </p:spTree>
    <p:extLst>
      <p:ext uri="{BB962C8B-B14F-4D97-AF65-F5344CB8AC3E}">
        <p14:creationId xmlns:p14="http://schemas.microsoft.com/office/powerpoint/2010/main" val="3549425268"/>
      </p:ext>
    </p:extLst>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BED859B3-88E2-4E6F-9234-67599A1E81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1119345"/>
            <a:ext cx="12894158" cy="9175275"/>
          </a:xfrm>
          <a:prstGeom prst="rect">
            <a:avLst/>
          </a:prstGeom>
        </p:spPr>
      </p:pic>
    </p:spTree>
    <p:extLst>
      <p:ext uri="{BB962C8B-B14F-4D97-AF65-F5344CB8AC3E}">
        <p14:creationId xmlns:p14="http://schemas.microsoft.com/office/powerpoint/2010/main" val="3604257956"/>
      </p:ext>
    </p:extLst>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2994857-5A20-4287-81DE-1C4E1B74FC45}"/>
              </a:ext>
            </a:extLst>
          </p:cNvPr>
          <p:cNvSpPr txBox="1"/>
          <p:nvPr/>
        </p:nvSpPr>
        <p:spPr>
          <a:xfrm>
            <a:off x="538123" y="952500"/>
            <a:ext cx="6340197" cy="584775"/>
          </a:xfrm>
          <a:prstGeom prst="rect">
            <a:avLst/>
          </a:prstGeom>
          <a:noFill/>
        </p:spPr>
        <p:txBody>
          <a:bodyPr wrap="none" rtlCol="0">
            <a:spAutoFit/>
          </a:bodyPr>
          <a:lstStyle/>
          <a:p>
            <a:r>
              <a:rPr lang="zh-CN" altLang="en-US" sz="3200">
                <a:solidFill>
                  <a:srgbClr val="AB2849"/>
                </a:solidFill>
                <a:latin typeface="隶书" panose="02010509060101010101" pitchFamily="49" charset="-122"/>
                <a:ea typeface="隶书" panose="02010509060101010101" pitchFamily="49" charset="-122"/>
              </a:rPr>
              <a:t>一、坚持社会主义本质特征的精神</a:t>
            </a:r>
          </a:p>
        </p:txBody>
      </p:sp>
      <p:pic>
        <p:nvPicPr>
          <p:cNvPr id="1026" name="Picture 2">
            <a:extLst>
              <a:ext uri="{FF2B5EF4-FFF2-40B4-BE49-F238E27FC236}">
                <a16:creationId xmlns:a16="http://schemas.microsoft.com/office/drawing/2014/main" id="{E846F6E8-B88D-411A-B829-8302DB91C2E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345" t="23164" r="37475" b="53368"/>
          <a:stretch/>
        </p:blipFill>
        <p:spPr bwMode="auto">
          <a:xfrm>
            <a:off x="1066800" y="2476500"/>
            <a:ext cx="4343400" cy="62484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4B182321-18A8-4215-AF1E-CC5C0E8314FF}"/>
              </a:ext>
            </a:extLst>
          </p:cNvPr>
          <p:cNvSpPr txBox="1"/>
          <p:nvPr/>
        </p:nvSpPr>
        <p:spPr>
          <a:xfrm>
            <a:off x="5948855" y="3086100"/>
            <a:ext cx="6934200" cy="2677656"/>
          </a:xfrm>
          <a:prstGeom prst="rect">
            <a:avLst/>
          </a:prstGeom>
          <a:noFill/>
        </p:spPr>
        <p:txBody>
          <a:bodyPr wrap="square" rtlCol="0">
            <a:spAutoFit/>
          </a:bodyPr>
          <a:lstStyle/>
          <a:p>
            <a:pPr algn="just"/>
            <a:r>
              <a:rPr lang="en-US" altLang="zh-CN" sz="2800">
                <a:effectLst/>
                <a:latin typeface="隶书" panose="02010509060101010101" pitchFamily="49" charset="-122"/>
                <a:ea typeface="隶书" panose="02010509060101010101" pitchFamily="49" charset="-122"/>
                <a:cs typeface="Times New Roman" panose="02020603050405020304" pitchFamily="18" charset="0"/>
              </a:rPr>
              <a:t>    “</a:t>
            </a:r>
            <a:r>
              <a:rPr lang="zh-CN" altLang="zh-CN" sz="2800">
                <a:effectLst/>
                <a:latin typeface="隶书" panose="02010509060101010101" pitchFamily="49" charset="-122"/>
                <a:ea typeface="隶书" panose="02010509060101010101" pitchFamily="49" charset="-122"/>
                <a:cs typeface="Times New Roman" panose="02020603050405020304" pitchFamily="18" charset="0"/>
              </a:rPr>
              <a:t>在长期的革命和建设过程中，已经结成由中国共产党领导的，有各民主党派和各人民团体参加的，包括全体社会主义劳动者、拥护社会主义的爱国者和拥护祖国统一的爱国者的广泛的爱国统一战线，这个统一战线将继续巩固和发展。</a:t>
            </a:r>
            <a:r>
              <a:rPr lang="en-US" altLang="zh-CN" sz="2800">
                <a:effectLst/>
                <a:latin typeface="隶书" panose="02010509060101010101" pitchFamily="49" charset="-122"/>
                <a:ea typeface="隶书" panose="02010509060101010101" pitchFamily="49" charset="-122"/>
                <a:cs typeface="Times New Roman" panose="02020603050405020304" pitchFamily="18" charset="0"/>
              </a:rPr>
              <a:t>”</a:t>
            </a:r>
          </a:p>
        </p:txBody>
      </p:sp>
      <p:sp>
        <p:nvSpPr>
          <p:cNvPr id="12" name="文本框 11">
            <a:extLst>
              <a:ext uri="{FF2B5EF4-FFF2-40B4-BE49-F238E27FC236}">
                <a16:creationId xmlns:a16="http://schemas.microsoft.com/office/drawing/2014/main" id="{59D75A2F-1376-45A8-B9B0-55AF600DF0B6}"/>
              </a:ext>
            </a:extLst>
          </p:cNvPr>
          <p:cNvSpPr txBox="1"/>
          <p:nvPr/>
        </p:nvSpPr>
        <p:spPr>
          <a:xfrm>
            <a:off x="5948855" y="6153815"/>
            <a:ext cx="6934200" cy="1815882"/>
          </a:xfrm>
          <a:prstGeom prst="rect">
            <a:avLst/>
          </a:prstGeom>
          <a:noFill/>
        </p:spPr>
        <p:txBody>
          <a:bodyPr wrap="square" rtlCol="0">
            <a:spAutoFit/>
          </a:bodyPr>
          <a:lstStyle/>
          <a:p>
            <a:pPr algn="just"/>
            <a:r>
              <a:rPr lang="en-US" altLang="zh-CN" sz="2800">
                <a:effectLst/>
                <a:latin typeface="隶书" panose="02010509060101010101" pitchFamily="49" charset="-122"/>
                <a:ea typeface="隶书" panose="02010509060101010101" pitchFamily="49" charset="-122"/>
                <a:cs typeface="Times New Roman" panose="02020603050405020304" pitchFamily="18" charset="0"/>
              </a:rPr>
              <a:t>    “</a:t>
            </a:r>
            <a:r>
              <a:rPr lang="zh-CN" altLang="en-US" sz="2800">
                <a:effectLst/>
                <a:latin typeface="隶书" panose="02010509060101010101" pitchFamily="49" charset="-122"/>
                <a:ea typeface="隶书" panose="02010509060101010101" pitchFamily="49" charset="-122"/>
                <a:cs typeface="Times New Roman" panose="02020603050405020304" pitchFamily="18" charset="0"/>
              </a:rPr>
              <a:t>在人民中进行爱国主义、集体主义和国际主义、共产主义的教育，进行辩证唯物主义和历史唯物主义的教育，反对资本主义、封建主义和其他的腐朽思想。</a:t>
            </a:r>
            <a:r>
              <a:rPr lang="en-US" altLang="zh-CN" sz="2800">
                <a:effectLst/>
                <a:latin typeface="隶书" panose="02010509060101010101" pitchFamily="49" charset="-122"/>
                <a:ea typeface="隶书" panose="02010509060101010101" pitchFamily="49" charset="-122"/>
                <a:cs typeface="Times New Roman" panose="02020603050405020304" pitchFamily="18" charset="0"/>
              </a:rPr>
              <a:t>”</a:t>
            </a:r>
          </a:p>
        </p:txBody>
      </p:sp>
    </p:spTree>
    <p:extLst>
      <p:ext uri="{BB962C8B-B14F-4D97-AF65-F5344CB8AC3E}">
        <p14:creationId xmlns:p14="http://schemas.microsoft.com/office/powerpoint/2010/main" val="2046663611"/>
      </p:ext>
    </p:extLst>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026"/>
                                        </p:tgtEl>
                                        <p:attrNameLst>
                                          <p:attrName>style.visibility</p:attrName>
                                        </p:attrNameLst>
                                      </p:cBhvr>
                                      <p:to>
                                        <p:strVal val="visible"/>
                                      </p:to>
                                    </p:set>
                                    <p:anim calcmode="lin" valueType="num">
                                      <p:cBhvr>
                                        <p:cTn id="11" dur="500" fill="hold"/>
                                        <p:tgtEl>
                                          <p:spTgt spid="1026"/>
                                        </p:tgtEl>
                                        <p:attrNameLst>
                                          <p:attrName>ppt_w</p:attrName>
                                        </p:attrNameLst>
                                      </p:cBhvr>
                                      <p:tavLst>
                                        <p:tav tm="0">
                                          <p:val>
                                            <p:fltVal val="0"/>
                                          </p:val>
                                        </p:tav>
                                        <p:tav tm="100000">
                                          <p:val>
                                            <p:strVal val="#ppt_w"/>
                                          </p:val>
                                        </p:tav>
                                      </p:tavLst>
                                    </p:anim>
                                    <p:anim calcmode="lin" valueType="num">
                                      <p:cBhvr>
                                        <p:cTn id="12" dur="500" fill="hold"/>
                                        <p:tgtEl>
                                          <p:spTgt spid="1026"/>
                                        </p:tgtEl>
                                        <p:attrNameLst>
                                          <p:attrName>ppt_h</p:attrName>
                                        </p:attrNameLst>
                                      </p:cBhvr>
                                      <p:tavLst>
                                        <p:tav tm="0">
                                          <p:val>
                                            <p:fltVal val="0"/>
                                          </p:val>
                                        </p:tav>
                                        <p:tav tm="100000">
                                          <p:val>
                                            <p:strVal val="#ppt_h"/>
                                          </p:val>
                                        </p:tav>
                                      </p:tavLst>
                                    </p:anim>
                                    <p:animEffect transition="in" filter="fade">
                                      <p:cBhvr>
                                        <p:cTn id="13" dur="500"/>
                                        <p:tgtEl>
                                          <p:spTgt spid="1026"/>
                                        </p:tgtEl>
                                      </p:cBhvr>
                                    </p:animEffect>
                                  </p:childTnLst>
                                </p:cTn>
                              </p:par>
                            </p:childTnLst>
                          </p:cTn>
                        </p:par>
                        <p:par>
                          <p:cTn id="14" fill="hold">
                            <p:stCondLst>
                              <p:cond delay="1000"/>
                            </p:stCondLst>
                            <p:childTnLst>
                              <p:par>
                                <p:cTn id="15" presetID="10" presetClass="entr" presetSubtype="0" fill="hold" grpId="0" nodeType="afterEffect">
                                  <p:stCondLst>
                                    <p:cond delay="0"/>
                                  </p:stCondLst>
                                  <p:iterate type="wd">
                                    <p:tmPct val="1000"/>
                                  </p:iterate>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iterate type="wd">
                                    <p:tmPct val="1000"/>
                                  </p:iterate>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2994857-5A20-4287-81DE-1C4E1B74FC45}"/>
              </a:ext>
            </a:extLst>
          </p:cNvPr>
          <p:cNvSpPr txBox="1"/>
          <p:nvPr/>
        </p:nvSpPr>
        <p:spPr>
          <a:xfrm>
            <a:off x="538123" y="952500"/>
            <a:ext cx="5929828" cy="584775"/>
          </a:xfrm>
          <a:prstGeom prst="rect">
            <a:avLst/>
          </a:prstGeom>
          <a:noFill/>
        </p:spPr>
        <p:txBody>
          <a:bodyPr wrap="none" rtlCol="0">
            <a:spAutoFit/>
          </a:bodyPr>
          <a:lstStyle/>
          <a:p>
            <a:r>
              <a:rPr lang="zh-CN" altLang="en-US" sz="3200">
                <a:solidFill>
                  <a:srgbClr val="AB2849"/>
                </a:solidFill>
                <a:latin typeface="隶书" panose="02010509060101010101" pitchFamily="49" charset="-122"/>
                <a:ea typeface="隶书" panose="02010509060101010101" pitchFamily="49" charset="-122"/>
              </a:rPr>
              <a:t>二、民族团结和国家统一的精神</a:t>
            </a:r>
          </a:p>
        </p:txBody>
      </p:sp>
      <p:pic>
        <p:nvPicPr>
          <p:cNvPr id="2050" name="Picture 2">
            <a:extLst>
              <a:ext uri="{FF2B5EF4-FFF2-40B4-BE49-F238E27FC236}">
                <a16:creationId xmlns:a16="http://schemas.microsoft.com/office/drawing/2014/main" id="{1D92B45F-6FC7-4F9B-93F6-7CB8E6A41A6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50" t="17641" r="21250" b="19437"/>
          <a:stretch/>
        </p:blipFill>
        <p:spPr bwMode="auto">
          <a:xfrm>
            <a:off x="8458200" y="3809999"/>
            <a:ext cx="4572000" cy="266700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00D54720-4E6F-446D-BBD9-2232020C3CF9}"/>
              </a:ext>
            </a:extLst>
          </p:cNvPr>
          <p:cNvSpPr txBox="1"/>
          <p:nvPr/>
        </p:nvSpPr>
        <p:spPr>
          <a:xfrm>
            <a:off x="990600" y="4533900"/>
            <a:ext cx="7467600" cy="1569660"/>
          </a:xfrm>
          <a:prstGeom prst="rect">
            <a:avLst/>
          </a:prstGeom>
          <a:noFill/>
        </p:spPr>
        <p:txBody>
          <a:bodyPr wrap="square" rtlCol="0">
            <a:spAutoFit/>
          </a:bodyPr>
          <a:lstStyle/>
          <a:p>
            <a:r>
              <a:rPr lang="en-US" altLang="zh-CN" sz="3200">
                <a:effectLst/>
                <a:latin typeface="隶书" panose="02010509060101010101" pitchFamily="49" charset="-122"/>
                <a:ea typeface="隶书" panose="02010509060101010101" pitchFamily="49" charset="-122"/>
                <a:cs typeface="Times New Roman" panose="02020603050405020304" pitchFamily="18" charset="0"/>
              </a:rPr>
              <a:t>    </a:t>
            </a:r>
            <a:r>
              <a:rPr lang="zh-CN" altLang="zh-CN" sz="3200">
                <a:effectLst/>
                <a:latin typeface="隶书" panose="02010509060101010101" pitchFamily="49" charset="-122"/>
                <a:ea typeface="隶书" panose="02010509060101010101" pitchFamily="49" charset="-122"/>
                <a:cs typeface="Times New Roman" panose="02020603050405020304" pitchFamily="18" charset="0"/>
              </a:rPr>
              <a:t>毛泽东同志指出：“</a:t>
            </a:r>
            <a:r>
              <a:rPr lang="zh-CN" altLang="zh-CN" sz="3200">
                <a:solidFill>
                  <a:srgbClr val="AB2849"/>
                </a:solidFill>
                <a:effectLst/>
                <a:latin typeface="隶书" panose="02010509060101010101" pitchFamily="49" charset="-122"/>
                <a:ea typeface="隶书" panose="02010509060101010101" pitchFamily="49" charset="-122"/>
                <a:cs typeface="Times New Roman" panose="02020603050405020304" pitchFamily="18" charset="0"/>
              </a:rPr>
              <a:t>国内各民族的团结，这是我们的事业必定要胜利的基本保证。</a:t>
            </a:r>
            <a:r>
              <a:rPr lang="zh-CN" altLang="zh-CN" sz="3200">
                <a:effectLst/>
                <a:latin typeface="隶书" panose="02010509060101010101" pitchFamily="49" charset="-122"/>
                <a:ea typeface="隶书" panose="02010509060101010101" pitchFamily="49" charset="-122"/>
                <a:cs typeface="Times New Roman" panose="02020603050405020304" pitchFamily="18" charset="0"/>
              </a:rPr>
              <a:t>”</a:t>
            </a:r>
            <a:endParaRPr lang="zh-CN" altLang="en-US" sz="3200">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2568729252"/>
      </p:ext>
    </p:extLst>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2" fill="hold" nodeType="withEffect">
                                  <p:stCondLst>
                                    <p:cond delay="0"/>
                                  </p:stCondLst>
                                  <p:childTnLst>
                                    <p:set>
                                      <p:cBhvr>
                                        <p:cTn id="9" dur="1" fill="hold">
                                          <p:stCondLst>
                                            <p:cond delay="0"/>
                                          </p:stCondLst>
                                        </p:cTn>
                                        <p:tgtEl>
                                          <p:spTgt spid="2050"/>
                                        </p:tgtEl>
                                        <p:attrNameLst>
                                          <p:attrName>style.visibility</p:attrName>
                                        </p:attrNameLst>
                                      </p:cBhvr>
                                      <p:to>
                                        <p:strVal val="visible"/>
                                      </p:to>
                                    </p:set>
                                    <p:anim calcmode="lin" valueType="num">
                                      <p:cBhvr additive="base">
                                        <p:cTn id="10" dur="500" fill="hold"/>
                                        <p:tgtEl>
                                          <p:spTgt spid="2050"/>
                                        </p:tgtEl>
                                        <p:attrNameLst>
                                          <p:attrName>ppt_x</p:attrName>
                                        </p:attrNameLst>
                                      </p:cBhvr>
                                      <p:tavLst>
                                        <p:tav tm="0">
                                          <p:val>
                                            <p:strVal val="1+#ppt_w/2"/>
                                          </p:val>
                                        </p:tav>
                                        <p:tav tm="100000">
                                          <p:val>
                                            <p:strVal val="#ppt_x"/>
                                          </p:val>
                                        </p:tav>
                                      </p:tavLst>
                                    </p:anim>
                                    <p:anim calcmode="lin" valueType="num">
                                      <p:cBhvr additive="base">
                                        <p:cTn id="11" dur="500" fill="hold"/>
                                        <p:tgtEl>
                                          <p:spTgt spid="2050"/>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2994857-5A20-4287-81DE-1C4E1B74FC45}"/>
              </a:ext>
            </a:extLst>
          </p:cNvPr>
          <p:cNvSpPr txBox="1"/>
          <p:nvPr/>
        </p:nvSpPr>
        <p:spPr>
          <a:xfrm>
            <a:off x="538123" y="952500"/>
            <a:ext cx="5929828" cy="584775"/>
          </a:xfrm>
          <a:prstGeom prst="rect">
            <a:avLst/>
          </a:prstGeom>
          <a:noFill/>
        </p:spPr>
        <p:txBody>
          <a:bodyPr wrap="none" rtlCol="0">
            <a:spAutoFit/>
          </a:bodyPr>
          <a:lstStyle/>
          <a:p>
            <a:r>
              <a:rPr lang="zh-CN" altLang="en-US" sz="3200">
                <a:solidFill>
                  <a:srgbClr val="AB2849"/>
                </a:solidFill>
                <a:latin typeface="隶书" panose="02010509060101010101" pitchFamily="49" charset="-122"/>
                <a:ea typeface="隶书" panose="02010509060101010101" pitchFamily="49" charset="-122"/>
              </a:rPr>
              <a:t>二、民族团结和国家统一的精神</a:t>
            </a:r>
          </a:p>
        </p:txBody>
      </p:sp>
      <p:pic>
        <p:nvPicPr>
          <p:cNvPr id="5" name="Picture 6">
            <a:extLst>
              <a:ext uri="{FF2B5EF4-FFF2-40B4-BE49-F238E27FC236}">
                <a16:creationId xmlns:a16="http://schemas.microsoft.com/office/drawing/2014/main" id="{E2D72EAD-358D-4A40-969E-CD0313B07B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9391" y="2324100"/>
            <a:ext cx="4762500" cy="28194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A5CB3552-744E-4F1D-AD3B-0E62220B40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9391" y="5676900"/>
            <a:ext cx="4688269" cy="30480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4F7C573D-1838-4DD9-821E-7424D450F462}"/>
              </a:ext>
            </a:extLst>
          </p:cNvPr>
          <p:cNvSpPr txBox="1"/>
          <p:nvPr/>
        </p:nvSpPr>
        <p:spPr>
          <a:xfrm>
            <a:off x="5943600" y="3769272"/>
            <a:ext cx="7251609" cy="3539430"/>
          </a:xfrm>
          <a:prstGeom prst="rect">
            <a:avLst/>
          </a:prstGeom>
          <a:noFill/>
        </p:spPr>
        <p:txBody>
          <a:bodyPr wrap="square" rtlCol="0">
            <a:spAutoFit/>
          </a:bodyPr>
          <a:lstStyle/>
          <a:p>
            <a:r>
              <a:rPr lang="zh-CN" altLang="en-US" sz="2800">
                <a:effectLst/>
                <a:latin typeface="隶书" panose="02010509060101010101" pitchFamily="49" charset="-122"/>
                <a:ea typeface="隶书" panose="02010509060101010101" pitchFamily="49" charset="-122"/>
                <a:cs typeface="Times New Roman" panose="02020603050405020304" pitchFamily="18" charset="0"/>
              </a:rPr>
              <a:t>    习近平总书记说：“</a:t>
            </a:r>
            <a:r>
              <a:rPr lang="zh-CN" altLang="zh-CN" sz="2800">
                <a:solidFill>
                  <a:srgbClr val="AB2849"/>
                </a:solidFill>
                <a:effectLst/>
                <a:latin typeface="隶书" panose="02010509060101010101" pitchFamily="49" charset="-122"/>
                <a:ea typeface="隶书" panose="02010509060101010101" pitchFamily="49" charset="-122"/>
                <a:cs typeface="Times New Roman" panose="02020603050405020304" pitchFamily="18" charset="0"/>
              </a:rPr>
              <a:t>福建的革命老前辈叶飞、曾志、范式人等同志过去打游击的时候，经常是在畲族山村、畲族的老乡家里度过的。畲族群众有坚定的革命性。在革命年代，闽东畲族的同志没有一个叛变，这是非常了不起的。在社会主义时期，畲族人民又用他们的勤劳和智慧，为闽东经济、社会的发展作出了重大的贡献。</a:t>
            </a:r>
            <a:r>
              <a:rPr lang="zh-CN" altLang="en-US" sz="2800">
                <a:effectLst/>
                <a:latin typeface="隶书" panose="02010509060101010101" pitchFamily="49" charset="-122"/>
                <a:ea typeface="隶书" panose="02010509060101010101" pitchFamily="49" charset="-122"/>
                <a:cs typeface="Times New Roman" panose="02020603050405020304" pitchFamily="18" charset="0"/>
              </a:rPr>
              <a:t>”</a:t>
            </a:r>
            <a:endParaRPr lang="zh-CN" altLang="en-US" sz="2800">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2722799637"/>
      </p:ext>
    </p:extLst>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28000" decel="72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accel="30000" decel="70000" fill="hold"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200"/>
                                  </p:stCondLst>
                                  <p:iterate type="wd">
                                    <p:tmPct val="2000"/>
                                  </p:iterate>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2994857-5A20-4287-81DE-1C4E1B74FC45}"/>
              </a:ext>
            </a:extLst>
          </p:cNvPr>
          <p:cNvSpPr txBox="1"/>
          <p:nvPr/>
        </p:nvSpPr>
        <p:spPr>
          <a:xfrm>
            <a:off x="538123" y="952500"/>
            <a:ext cx="5929828" cy="584775"/>
          </a:xfrm>
          <a:prstGeom prst="rect">
            <a:avLst/>
          </a:prstGeom>
          <a:noFill/>
        </p:spPr>
        <p:txBody>
          <a:bodyPr wrap="none" rtlCol="0">
            <a:spAutoFit/>
          </a:bodyPr>
          <a:lstStyle/>
          <a:p>
            <a:r>
              <a:rPr lang="zh-CN" altLang="en-US" sz="3200">
                <a:solidFill>
                  <a:srgbClr val="AB2849"/>
                </a:solidFill>
                <a:latin typeface="隶书" panose="02010509060101010101" pitchFamily="49" charset="-122"/>
                <a:ea typeface="隶书" panose="02010509060101010101" pitchFamily="49" charset="-122"/>
              </a:rPr>
              <a:t>二、民族团结和国家统一的精神</a:t>
            </a:r>
          </a:p>
        </p:txBody>
      </p:sp>
      <p:pic>
        <p:nvPicPr>
          <p:cNvPr id="3074" name="Picture 2">
            <a:extLst>
              <a:ext uri="{FF2B5EF4-FFF2-40B4-BE49-F238E27FC236}">
                <a16:creationId xmlns:a16="http://schemas.microsoft.com/office/drawing/2014/main" id="{0C197EBC-F736-46CB-BBF5-B440E91F1A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75387" y="2215300"/>
            <a:ext cx="2473413" cy="300513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2C03F49D-D3E3-43D7-B8BB-96F3C5911FF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70986" y="3988755"/>
            <a:ext cx="2631117" cy="127386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7" name="图片 6">
            <a:extLst>
              <a:ext uri="{FF2B5EF4-FFF2-40B4-BE49-F238E27FC236}">
                <a16:creationId xmlns:a16="http://schemas.microsoft.com/office/drawing/2014/main" id="{7F11F3A8-24CC-41B9-B924-A5B163A2506D}"/>
              </a:ext>
            </a:extLst>
          </p:cNvPr>
          <p:cNvPicPr>
            <a:picLocks noChangeAspect="1"/>
          </p:cNvPicPr>
          <p:nvPr/>
        </p:nvPicPr>
        <p:blipFill>
          <a:blip r:embed="rId4"/>
          <a:stretch>
            <a:fillRect/>
          </a:stretch>
        </p:blipFill>
        <p:spPr>
          <a:xfrm>
            <a:off x="9870987" y="2215300"/>
            <a:ext cx="2631117" cy="1447115"/>
          </a:xfrm>
          <a:prstGeom prst="rect">
            <a:avLst/>
          </a:prstGeom>
          <a:ln>
            <a:noFill/>
          </a:ln>
          <a:effectLst>
            <a:outerShdw blurRad="292100" dist="139700" dir="2700000" algn="tl" rotWithShape="0">
              <a:srgbClr val="333333">
                <a:alpha val="65000"/>
              </a:srgbClr>
            </a:outerShdw>
          </a:effectLst>
        </p:spPr>
      </p:pic>
      <p:pic>
        <p:nvPicPr>
          <p:cNvPr id="9" name="图片 8">
            <a:extLst>
              <a:ext uri="{FF2B5EF4-FFF2-40B4-BE49-F238E27FC236}">
                <a16:creationId xmlns:a16="http://schemas.microsoft.com/office/drawing/2014/main" id="{69D662A6-4BEE-49D5-AEF4-BEFA2D9E4FC8}"/>
              </a:ext>
            </a:extLst>
          </p:cNvPr>
          <p:cNvPicPr>
            <a:picLocks noChangeAspect="1"/>
          </p:cNvPicPr>
          <p:nvPr/>
        </p:nvPicPr>
        <p:blipFill>
          <a:blip r:embed="rId5"/>
          <a:stretch>
            <a:fillRect/>
          </a:stretch>
        </p:blipFill>
        <p:spPr>
          <a:xfrm>
            <a:off x="6975387" y="5905500"/>
            <a:ext cx="5553551" cy="2735060"/>
          </a:xfrm>
          <a:prstGeom prst="rect">
            <a:avLst/>
          </a:prstGeom>
          <a:ln>
            <a:noFill/>
          </a:ln>
          <a:effectLst>
            <a:outerShdw blurRad="292100" dist="139700" dir="2700000" algn="tl" rotWithShape="0">
              <a:srgbClr val="333333">
                <a:alpha val="65000"/>
              </a:srgbClr>
            </a:outerShdw>
          </a:effectLst>
        </p:spPr>
      </p:pic>
      <p:sp>
        <p:nvSpPr>
          <p:cNvPr id="10" name="文本框 9">
            <a:extLst>
              <a:ext uri="{FF2B5EF4-FFF2-40B4-BE49-F238E27FC236}">
                <a16:creationId xmlns:a16="http://schemas.microsoft.com/office/drawing/2014/main" id="{9E790909-CD10-4D53-A8AE-97EC5A742CEB}"/>
              </a:ext>
            </a:extLst>
          </p:cNvPr>
          <p:cNvSpPr txBox="1"/>
          <p:nvPr/>
        </p:nvSpPr>
        <p:spPr>
          <a:xfrm>
            <a:off x="1143000" y="2400300"/>
            <a:ext cx="5410200" cy="5878532"/>
          </a:xfrm>
          <a:prstGeom prst="rect">
            <a:avLst/>
          </a:prstGeom>
          <a:noFill/>
        </p:spPr>
        <p:txBody>
          <a:bodyPr wrap="square" rtlCol="0">
            <a:spAutoFit/>
          </a:bodyPr>
          <a:lstStyle/>
          <a:p>
            <a:r>
              <a:rPr lang="zh-CN" altLang="zh-CN" sz="2800">
                <a:effectLst/>
                <a:latin typeface="隶书" panose="02010509060101010101" pitchFamily="49" charset="-122"/>
                <a:ea typeface="隶书" panose="02010509060101010101" pitchFamily="49" charset="-122"/>
                <a:cs typeface="Times New Roman" panose="02020603050405020304" pitchFamily="18" charset="0"/>
              </a:rPr>
              <a:t>《宪法》规定：</a:t>
            </a:r>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pPr algn="just"/>
            <a:r>
              <a:rPr lang="en-US" altLang="zh-CN" sz="3600">
                <a:effectLst/>
                <a:latin typeface="隶书" panose="02010509060101010101" pitchFamily="49" charset="-122"/>
                <a:ea typeface="隶书" panose="02010509060101010101" pitchFamily="49" charset="-122"/>
                <a:cs typeface="Times New Roman" panose="02020603050405020304" pitchFamily="18" charset="0"/>
              </a:rPr>
              <a:t>    </a:t>
            </a:r>
            <a:r>
              <a:rPr lang="zh-CN" altLang="zh-CN" sz="3600">
                <a:solidFill>
                  <a:srgbClr val="AB2849"/>
                </a:solidFill>
                <a:effectLst/>
                <a:latin typeface="隶书" panose="02010509060101010101" pitchFamily="49" charset="-122"/>
                <a:ea typeface="隶书" panose="02010509060101010101" pitchFamily="49" charset="-122"/>
                <a:cs typeface="Times New Roman" panose="02020603050405020304" pitchFamily="18" charset="0"/>
              </a:rPr>
              <a:t>在民族地区应当用当地通用的语言审理案件。</a:t>
            </a:r>
            <a:endParaRPr lang="en-US" altLang="zh-CN" sz="3600">
              <a:solidFill>
                <a:srgbClr val="AB2849"/>
              </a:solidFill>
              <a:effectLst/>
              <a:latin typeface="隶书" panose="02010509060101010101" pitchFamily="49" charset="-122"/>
              <a:ea typeface="隶书" panose="02010509060101010101" pitchFamily="49" charset="-122"/>
              <a:cs typeface="Times New Roman" panose="02020603050405020304" pitchFamily="18" charset="0"/>
            </a:endParaRPr>
          </a:p>
          <a:p>
            <a:endParaRPr lang="en-US" altLang="zh-CN" sz="3600">
              <a:solidFill>
                <a:srgbClr val="AB2849"/>
              </a:solidFill>
              <a:effectLst/>
              <a:latin typeface="隶书" panose="02010509060101010101" pitchFamily="49" charset="-122"/>
              <a:ea typeface="隶书" panose="02010509060101010101" pitchFamily="49" charset="-122"/>
              <a:cs typeface="Times New Roman" panose="02020603050405020304" pitchFamily="18" charset="0"/>
            </a:endParaRPr>
          </a:p>
          <a:p>
            <a:pPr algn="just"/>
            <a:r>
              <a:rPr lang="en-US" altLang="zh-CN" sz="3600">
                <a:solidFill>
                  <a:srgbClr val="AB2849"/>
                </a:solidFill>
                <a:latin typeface="隶书" panose="02010509060101010101" pitchFamily="49" charset="-122"/>
                <a:ea typeface="隶书" panose="02010509060101010101" pitchFamily="49" charset="-122"/>
                <a:cs typeface="Times New Roman" panose="02020603050405020304" pitchFamily="18" charset="0"/>
              </a:rPr>
              <a:t>    </a:t>
            </a:r>
            <a:r>
              <a:rPr lang="zh-CN" altLang="zh-CN" sz="3600">
                <a:solidFill>
                  <a:srgbClr val="AB2849"/>
                </a:solidFill>
                <a:effectLst/>
                <a:latin typeface="隶书" panose="02010509060101010101" pitchFamily="49" charset="-122"/>
                <a:ea typeface="隶书" panose="02010509060101010101" pitchFamily="49" charset="-122"/>
                <a:cs typeface="Times New Roman" panose="02020603050405020304" pitchFamily="18" charset="0"/>
              </a:rPr>
              <a:t>起诉书等文书应用当地通用的文字。</a:t>
            </a:r>
            <a:endParaRPr lang="en-US" altLang="zh-CN" sz="3600">
              <a:solidFill>
                <a:srgbClr val="AB2849"/>
              </a:solidFill>
              <a:effectLst/>
              <a:latin typeface="隶书" panose="02010509060101010101" pitchFamily="49" charset="-122"/>
              <a:ea typeface="隶书" panose="02010509060101010101" pitchFamily="49" charset="-122"/>
              <a:cs typeface="Times New Roman" panose="02020603050405020304" pitchFamily="18" charset="0"/>
            </a:endParaRPr>
          </a:p>
          <a:p>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pPr algn="just"/>
            <a:r>
              <a:rPr lang="zh-CN" altLang="en-US" sz="2800">
                <a:latin typeface="隶书" panose="02010509060101010101" pitchFamily="49" charset="-122"/>
                <a:ea typeface="隶书" panose="02010509060101010101" pitchFamily="49" charset="-122"/>
                <a:cs typeface="Times New Roman" panose="02020603050405020304" pitchFamily="18" charset="0"/>
              </a:rPr>
              <a:t>    我国人民币上印有汉字、盲文、英文、阿拉伯文、蒙古文、藏文、维吾尔文、壮文。凸显民族团结的中国精神。</a:t>
            </a:r>
            <a:endParaRPr lang="zh-CN" altLang="en-US" sz="2800">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2586256205"/>
      </p:ext>
    </p:extLst>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par>
                                <p:cTn id="8" presetID="10" presetClass="entr" presetSubtype="0" fill="hold" nodeType="withEffect">
                                  <p:stCondLst>
                                    <p:cond delay="0"/>
                                  </p:stCondLst>
                                  <p:childTnLst>
                                    <p:set>
                                      <p:cBhvr>
                                        <p:cTn id="9" dur="1" fill="hold">
                                          <p:stCondLst>
                                            <p:cond delay="0"/>
                                          </p:stCondLst>
                                        </p:cTn>
                                        <p:tgtEl>
                                          <p:spTgt spid="3076"/>
                                        </p:tgtEl>
                                        <p:attrNameLst>
                                          <p:attrName>style.visibility</p:attrName>
                                        </p:attrNameLst>
                                      </p:cBhvr>
                                      <p:to>
                                        <p:strVal val="visible"/>
                                      </p:to>
                                    </p:set>
                                    <p:animEffect transition="in" filter="fade">
                                      <p:cBhvr>
                                        <p:cTn id="10" dur="500"/>
                                        <p:tgtEl>
                                          <p:spTgt spid="3076"/>
                                        </p:tgtEl>
                                      </p:cBhvr>
                                    </p:animEffect>
                                  </p:childTnLst>
                                </p:cTn>
                              </p:par>
                              <p:par>
                                <p:cTn id="11" presetID="10"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2994857-5A20-4287-81DE-1C4E1B74FC45}"/>
              </a:ext>
            </a:extLst>
          </p:cNvPr>
          <p:cNvSpPr txBox="1"/>
          <p:nvPr/>
        </p:nvSpPr>
        <p:spPr>
          <a:xfrm>
            <a:off x="538123" y="952500"/>
            <a:ext cx="5929828" cy="584775"/>
          </a:xfrm>
          <a:prstGeom prst="rect">
            <a:avLst/>
          </a:prstGeom>
          <a:noFill/>
        </p:spPr>
        <p:txBody>
          <a:bodyPr wrap="none" rtlCol="0">
            <a:spAutoFit/>
          </a:bodyPr>
          <a:lstStyle/>
          <a:p>
            <a:r>
              <a:rPr lang="zh-CN" altLang="en-US" sz="3200">
                <a:solidFill>
                  <a:srgbClr val="AB2849"/>
                </a:solidFill>
                <a:latin typeface="隶书" panose="02010509060101010101" pitchFamily="49" charset="-122"/>
                <a:ea typeface="隶书" panose="02010509060101010101" pitchFamily="49" charset="-122"/>
              </a:rPr>
              <a:t>二、民族团结和国家统一的精神</a:t>
            </a:r>
          </a:p>
        </p:txBody>
      </p:sp>
      <p:sp>
        <p:nvSpPr>
          <p:cNvPr id="10" name="文本框 9">
            <a:extLst>
              <a:ext uri="{FF2B5EF4-FFF2-40B4-BE49-F238E27FC236}">
                <a16:creationId xmlns:a16="http://schemas.microsoft.com/office/drawing/2014/main" id="{9E790909-CD10-4D53-A8AE-97EC5A742CEB}"/>
              </a:ext>
            </a:extLst>
          </p:cNvPr>
          <p:cNvSpPr txBox="1"/>
          <p:nvPr/>
        </p:nvSpPr>
        <p:spPr>
          <a:xfrm>
            <a:off x="5638800" y="2280434"/>
            <a:ext cx="7010400" cy="6555641"/>
          </a:xfrm>
          <a:prstGeom prst="rect">
            <a:avLst/>
          </a:prstGeom>
          <a:noFill/>
        </p:spPr>
        <p:txBody>
          <a:bodyPr wrap="square" rtlCol="0">
            <a:spAutoFit/>
          </a:bodyPr>
          <a:lstStyle/>
          <a:p>
            <a:r>
              <a:rPr lang="en-US" altLang="zh-CN" sz="2800">
                <a:latin typeface="隶书" panose="02010509060101010101" pitchFamily="49" charset="-122"/>
                <a:ea typeface="隶书" panose="02010509060101010101" pitchFamily="49" charset="-122"/>
                <a:cs typeface="Times New Roman" panose="02020603050405020304" pitchFamily="18" charset="0"/>
              </a:rPr>
              <a:t>《</a:t>
            </a:r>
            <a:r>
              <a:rPr lang="zh-CN" altLang="en-US" sz="2800">
                <a:latin typeface="隶书" panose="02010509060101010101" pitchFamily="49" charset="-122"/>
                <a:ea typeface="隶书" panose="02010509060101010101" pitchFamily="49" charset="-122"/>
                <a:cs typeface="Times New Roman" panose="02020603050405020304" pitchFamily="18" charset="0"/>
              </a:rPr>
              <a:t>宪法</a:t>
            </a:r>
            <a:r>
              <a:rPr lang="en-US" altLang="zh-CN" sz="2800">
                <a:latin typeface="隶书" panose="02010509060101010101" pitchFamily="49" charset="-122"/>
                <a:ea typeface="隶书" panose="02010509060101010101" pitchFamily="49" charset="-122"/>
                <a:cs typeface="Times New Roman" panose="02020603050405020304" pitchFamily="18" charset="0"/>
              </a:rPr>
              <a:t>》</a:t>
            </a:r>
            <a:r>
              <a:rPr lang="zh-CN" altLang="en-US" sz="2800">
                <a:latin typeface="隶书" panose="02010509060101010101" pitchFamily="49" charset="-122"/>
                <a:ea typeface="隶书" panose="02010509060101010101" pitchFamily="49" charset="-122"/>
                <a:cs typeface="Times New Roman" panose="02020603050405020304" pitchFamily="18" charset="0"/>
              </a:rPr>
              <a:t>序言规定：</a:t>
            </a:r>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r>
              <a:rPr lang="en-US" altLang="zh-CN" sz="2800">
                <a:latin typeface="隶书" panose="02010509060101010101" pitchFamily="49" charset="-122"/>
                <a:ea typeface="隶书" panose="02010509060101010101" pitchFamily="49" charset="-122"/>
                <a:cs typeface="Times New Roman" panose="02020603050405020304" pitchFamily="18" charset="0"/>
              </a:rPr>
              <a:t>    </a:t>
            </a:r>
            <a:r>
              <a:rPr lang="zh-CN" altLang="en-US" sz="2800">
                <a:solidFill>
                  <a:srgbClr val="AB2849"/>
                </a:solidFill>
                <a:latin typeface="隶书" panose="02010509060101010101" pitchFamily="49" charset="-122"/>
                <a:ea typeface="隶书" panose="02010509060101010101" pitchFamily="49" charset="-122"/>
                <a:cs typeface="Times New Roman" panose="02020603050405020304" pitchFamily="18" charset="0"/>
              </a:rPr>
              <a:t>台湾是中华人民共和国的神圣领土的一部分。完成统一祖国的大业是包括台湾同胞在内的全国人民的神圣职责。</a:t>
            </a:r>
            <a:endParaRPr lang="en-US" altLang="zh-CN" sz="2800">
              <a:latin typeface="隶书" panose="02010509060101010101" pitchFamily="49" charset="-122"/>
              <a:ea typeface="隶书" panose="02010509060101010101" pitchFamily="49" charset="-122"/>
              <a:cs typeface="Times New Roman" panose="02020603050405020304" pitchFamily="18" charset="0"/>
            </a:endParaRPr>
          </a:p>
          <a:p>
            <a:endParaRPr lang="en-US" altLang="zh-CN" sz="2800">
              <a:latin typeface="隶书" panose="02010509060101010101" pitchFamily="49" charset="-122"/>
              <a:ea typeface="隶书" panose="02010509060101010101" pitchFamily="49" charset="-122"/>
            </a:endParaRPr>
          </a:p>
          <a:p>
            <a:r>
              <a:rPr lang="en-US" altLang="zh-CN" sz="2800">
                <a:latin typeface="隶书" panose="02010509060101010101" pitchFamily="49" charset="-122"/>
                <a:ea typeface="隶书" panose="02010509060101010101" pitchFamily="49" charset="-122"/>
              </a:rPr>
              <a:t>《</a:t>
            </a:r>
            <a:r>
              <a:rPr lang="zh-CN" altLang="en-US" sz="2800">
                <a:latin typeface="隶书" panose="02010509060101010101" pitchFamily="49" charset="-122"/>
                <a:ea typeface="隶书" panose="02010509060101010101" pitchFamily="49" charset="-122"/>
              </a:rPr>
              <a:t>基本法</a:t>
            </a:r>
            <a:r>
              <a:rPr lang="en-US" altLang="zh-CN" sz="2800">
                <a:latin typeface="隶书" panose="02010509060101010101" pitchFamily="49" charset="-122"/>
                <a:ea typeface="隶书" panose="02010509060101010101" pitchFamily="49" charset="-122"/>
              </a:rPr>
              <a:t>》</a:t>
            </a:r>
            <a:r>
              <a:rPr lang="zh-CN" altLang="en-US" sz="2800">
                <a:latin typeface="隶书" panose="02010509060101010101" pitchFamily="49" charset="-122"/>
                <a:ea typeface="隶书" panose="02010509060101010101" pitchFamily="49" charset="-122"/>
              </a:rPr>
              <a:t>序言说：</a:t>
            </a:r>
            <a:endParaRPr lang="en-US" altLang="zh-CN" sz="2800">
              <a:latin typeface="隶书" panose="02010509060101010101" pitchFamily="49" charset="-122"/>
              <a:ea typeface="隶书" panose="02010509060101010101" pitchFamily="49" charset="-122"/>
            </a:endParaRPr>
          </a:p>
          <a:p>
            <a:pPr algn="just"/>
            <a:r>
              <a:rPr lang="zh-CN" altLang="en-US" sz="2800">
                <a:latin typeface="隶书" panose="02010509060101010101" pitchFamily="49" charset="-122"/>
                <a:ea typeface="隶书" panose="02010509060101010101" pitchFamily="49" charset="-122"/>
              </a:rPr>
              <a:t>    </a:t>
            </a:r>
            <a:r>
              <a:rPr lang="zh-CN" altLang="en-US" sz="2800">
                <a:solidFill>
                  <a:srgbClr val="AB2849"/>
                </a:solidFill>
                <a:latin typeface="隶书" panose="02010509060101010101" pitchFamily="49" charset="-122"/>
                <a:ea typeface="隶书" panose="02010509060101010101" pitchFamily="49" charset="-122"/>
              </a:rPr>
              <a:t>香港自古以来就是中国的领土，一八四零年鸦片战争以后被英国占领。</a:t>
            </a:r>
            <a:r>
              <a:rPr lang="en-US" altLang="zh-CN" sz="2800">
                <a:solidFill>
                  <a:srgbClr val="AB2849"/>
                </a:solidFill>
                <a:latin typeface="隶书" panose="02010509060101010101" pitchFamily="49" charset="-122"/>
                <a:ea typeface="隶书" panose="02010509060101010101" pitchFamily="49" charset="-122"/>
              </a:rPr>
              <a:t>……</a:t>
            </a:r>
            <a:r>
              <a:rPr lang="zh-CN" altLang="en-US" sz="2800">
                <a:solidFill>
                  <a:srgbClr val="AB2849"/>
                </a:solidFill>
                <a:latin typeface="隶书" panose="02010509060101010101" pitchFamily="49" charset="-122"/>
                <a:ea typeface="隶书" panose="02010509060101010101" pitchFamily="49" charset="-122"/>
              </a:rPr>
              <a:t>为了维护</a:t>
            </a:r>
            <a:r>
              <a:rPr lang="zh-CN" altLang="en-US" sz="2800" u="sng">
                <a:solidFill>
                  <a:srgbClr val="AB2849"/>
                </a:solidFill>
                <a:latin typeface="隶书" panose="02010509060101010101" pitchFamily="49" charset="-122"/>
                <a:ea typeface="隶书" panose="02010509060101010101" pitchFamily="49" charset="-122"/>
              </a:rPr>
              <a:t>国家的统一和领土完整</a:t>
            </a:r>
            <a:r>
              <a:rPr lang="zh-CN" altLang="en-US" sz="2800">
                <a:solidFill>
                  <a:srgbClr val="AB2849"/>
                </a:solidFill>
                <a:latin typeface="隶书" panose="02010509060101010101" pitchFamily="49" charset="-122"/>
                <a:ea typeface="隶书" panose="02010509060101010101" pitchFamily="49" charset="-122"/>
              </a:rPr>
              <a:t>，保持香港的繁荣和稳定</a:t>
            </a:r>
            <a:r>
              <a:rPr lang="en-US" altLang="zh-CN" sz="2800">
                <a:solidFill>
                  <a:srgbClr val="AB2849"/>
                </a:solidFill>
                <a:latin typeface="隶书" panose="02010509060101010101" pitchFamily="49" charset="-122"/>
                <a:ea typeface="隶书" panose="02010509060101010101" pitchFamily="49" charset="-122"/>
              </a:rPr>
              <a:t>……</a:t>
            </a:r>
            <a:r>
              <a:rPr lang="zh-CN" altLang="en-US" sz="2800">
                <a:solidFill>
                  <a:srgbClr val="AB2849"/>
                </a:solidFill>
                <a:latin typeface="隶书" panose="02010509060101010101" pitchFamily="49" charset="-122"/>
                <a:ea typeface="隶书" panose="02010509060101010101" pitchFamily="49" charset="-122"/>
              </a:rPr>
              <a:t>根据中华人民共和国宪法，全国人民代表大会特制定中华人民共和国香港特别行政区基本法，规定香港特别行政区实行的制度，以保障国家对香港的基本方针政策的实施。</a:t>
            </a:r>
          </a:p>
        </p:txBody>
      </p:sp>
      <p:pic>
        <p:nvPicPr>
          <p:cNvPr id="5122" name="Picture 2">
            <a:extLst>
              <a:ext uri="{FF2B5EF4-FFF2-40B4-BE49-F238E27FC236}">
                <a16:creationId xmlns:a16="http://schemas.microsoft.com/office/drawing/2014/main" id="{435A780B-12C9-4531-953B-6AFFBB01B0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2762250"/>
            <a:ext cx="3810000" cy="238125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111DEF33-AB74-4EB0-A565-AACB75D0B847}"/>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10796"/>
          <a:stretch/>
        </p:blipFill>
        <p:spPr bwMode="auto">
          <a:xfrm>
            <a:off x="1371600" y="5829300"/>
            <a:ext cx="3810000" cy="223361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5809923"/>
      </p:ext>
    </p:extLst>
  </p:cSld>
  <p:clrMapOvr>
    <a:masterClrMapping/>
  </p:clrMapOvr>
  <mc:AlternateContent xmlns:mc="http://schemas.openxmlformats.org/markup-compatibility/2006" xmlns:p14="http://schemas.microsoft.com/office/powerpoint/2010/main">
    <mc:Choice Requires="p14">
      <p:transition>
        <p14:rippl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5122"/>
                                        </p:tgtEl>
                                        <p:attrNameLst>
                                          <p:attrName>style.visibility</p:attrName>
                                        </p:attrNameLst>
                                      </p:cBhvr>
                                      <p:to>
                                        <p:strVal val="visible"/>
                                      </p:to>
                                    </p:set>
                                    <p:animEffect transition="in" filter="fade">
                                      <p:cBhvr>
                                        <p:cTn id="10" dur="500"/>
                                        <p:tgtEl>
                                          <p:spTgt spid="5122"/>
                                        </p:tgtEl>
                                      </p:cBhvr>
                                    </p:animEffect>
                                  </p:childTnLst>
                                </p:cTn>
                              </p:par>
                              <p:par>
                                <p:cTn id="11" presetID="10" presetClass="entr" presetSubtype="0" fill="hold" nodeType="withEffect">
                                  <p:stCondLst>
                                    <p:cond delay="0"/>
                                  </p:stCondLst>
                                  <p:childTnLst>
                                    <p:set>
                                      <p:cBhvr>
                                        <p:cTn id="12" dur="1" fill="hold">
                                          <p:stCondLst>
                                            <p:cond delay="0"/>
                                          </p:stCondLst>
                                        </p:cTn>
                                        <p:tgtEl>
                                          <p:spTgt spid="5124"/>
                                        </p:tgtEl>
                                        <p:attrNameLst>
                                          <p:attrName>style.visibility</p:attrName>
                                        </p:attrNameLst>
                                      </p:cBhvr>
                                      <p:to>
                                        <p:strVal val="visible"/>
                                      </p:to>
                                    </p:set>
                                    <p:animEffect transition="in" filter="fade">
                                      <p:cBhvr>
                                        <p:cTn id="13" dur="5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460</TotalTime>
  <Words>785</Words>
  <Application>Microsoft Office PowerPoint</Application>
  <PresentationFormat>自定义</PresentationFormat>
  <Paragraphs>43</Paragraphs>
  <Slides>13</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13</vt:i4>
      </vt:variant>
    </vt:vector>
  </HeadingPairs>
  <TitlesOfParts>
    <vt:vector size="17" baseType="lpstr">
      <vt:lpstr>隶书</vt:lpstr>
      <vt:lpstr>Arial</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宪法精神</dc:title>
  <dc:creator>Sprout</dc:creator>
  <cp:lastModifiedBy>黄 瑞轩</cp:lastModifiedBy>
  <cp:revision>22</cp:revision>
  <dcterms:created xsi:type="dcterms:W3CDTF">2006-08-16T00:00:00Z</dcterms:created>
  <dcterms:modified xsi:type="dcterms:W3CDTF">2020-12-18T06:29:37Z</dcterms:modified>
  <dc:identifier>DAEQiTdxqGw</dc:identifier>
</cp:coreProperties>
</file>

<file path=docProps/thumbnail.jpeg>
</file>